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Lst>
  <p:sldSz cy="5143500" cx="9144000"/>
  <p:notesSz cx="6858000" cy="9144000"/>
  <p:embeddedFontLst>
    <p:embeddedFont>
      <p:font typeface="Roboto Thin"/>
      <p:regular r:id="rId101"/>
      <p:bold r:id="rId102"/>
      <p:italic r:id="rId103"/>
      <p:boldItalic r:id="rId104"/>
    </p:embeddedFont>
    <p:embeddedFont>
      <p:font typeface="Roboto Medium"/>
      <p:regular r:id="rId105"/>
      <p:bold r:id="rId106"/>
      <p:italic r:id="rId107"/>
      <p:boldItalic r:id="rId108"/>
    </p:embeddedFont>
    <p:embeddedFont>
      <p:font typeface="Roboto"/>
      <p:regular r:id="rId109"/>
      <p:bold r:id="rId110"/>
      <p:italic r:id="rId111"/>
      <p:boldItalic r:id="rId112"/>
    </p:embeddedFont>
    <p:embeddedFont>
      <p:font typeface="Roboto Light"/>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C90C4E6-6C38-4202-8681-3F77B574510C}">
  <a:tblStyle styleId="{1C90C4E6-6C38-4202-8681-3F77B574510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Medium-italic.fntdata"/><Relationship Id="rId106" Type="http://schemas.openxmlformats.org/officeDocument/2006/relationships/font" Target="fonts/RobotoMedium-bold.fntdata"/><Relationship Id="rId105" Type="http://schemas.openxmlformats.org/officeDocument/2006/relationships/font" Target="fonts/RobotoMedium-regular.fntdata"/><Relationship Id="rId104" Type="http://schemas.openxmlformats.org/officeDocument/2006/relationships/font" Target="fonts/RobotoThin-boldItalic.fntdata"/><Relationship Id="rId109" Type="http://schemas.openxmlformats.org/officeDocument/2006/relationships/font" Target="fonts/Roboto-regular.fntdata"/><Relationship Id="rId108" Type="http://schemas.openxmlformats.org/officeDocument/2006/relationships/font" Target="fonts/RobotoMedium-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Thin-italic.fntdata"/><Relationship Id="rId102" Type="http://schemas.openxmlformats.org/officeDocument/2006/relationships/font" Target="fonts/RobotoThin-bold.fntdata"/><Relationship Id="rId101" Type="http://schemas.openxmlformats.org/officeDocument/2006/relationships/font" Target="fonts/RobotoThin-regular.fntdata"/><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6" Type="http://schemas.openxmlformats.org/officeDocument/2006/relationships/font" Target="fonts/RobotoLight-boldItalic.fntdata"/><Relationship Id="rId115" Type="http://schemas.openxmlformats.org/officeDocument/2006/relationships/font" Target="fonts/RobotoLight-italic.fntdata"/><Relationship Id="rId15" Type="http://schemas.openxmlformats.org/officeDocument/2006/relationships/slide" Target="slides/slide10.xml"/><Relationship Id="rId110" Type="http://schemas.openxmlformats.org/officeDocument/2006/relationships/font" Target="fonts/Roboto-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Light-bold.fntdata"/><Relationship Id="rId18" Type="http://schemas.openxmlformats.org/officeDocument/2006/relationships/slide" Target="slides/slide13.xml"/><Relationship Id="rId113" Type="http://schemas.openxmlformats.org/officeDocument/2006/relationships/font" Target="fonts/RobotoLight-regular.fntdata"/><Relationship Id="rId112" Type="http://schemas.openxmlformats.org/officeDocument/2006/relationships/font" Target="fonts/Roboto-boldItalic.fntdata"/><Relationship Id="rId111" Type="http://schemas.openxmlformats.org/officeDocument/2006/relationships/font" Target="fonts/Roboto-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shutterstock_787784326</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8" name="Google Shape;112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shutterstock_91508951</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6" name="Google Shape;113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shutterstock_279072509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Image was recreated.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5" name="Google Shape;117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shutterstock_1049641082</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4" name="Google Shape;118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shutterstock_1308705436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7" name="Google Shape;119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rPr lang="en"/>
              <a:t>Image was recreated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a:t>
            </a:r>
            <a:r>
              <a:rPr lang="en"/>
              <a:t>1023343447</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2" name="Shape 1212"/>
        <p:cNvGrpSpPr/>
        <p:nvPr/>
      </p:nvGrpSpPr>
      <p:grpSpPr>
        <a:xfrm>
          <a:off x="0" y="0"/>
          <a:ext cx="0" cy="0"/>
          <a:chOff x="0" y="0"/>
          <a:chExt cx="0" cy="0"/>
        </a:xfrm>
      </p:grpSpPr>
      <p:sp>
        <p:nvSpPr>
          <p:cNvPr id="1213" name="Google Shape;121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4" name="Google Shape;12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Screenshot from: https://seekingalpha.com/article/4255461-march-new-housing-construction-making-bottom-close-recessionary-levels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1" name="Shape 1221"/>
        <p:cNvGrpSpPr/>
        <p:nvPr/>
      </p:nvGrpSpPr>
      <p:grpSpPr>
        <a:xfrm>
          <a:off x="0" y="0"/>
          <a:ext cx="0" cy="0"/>
          <a:chOff x="0" y="0"/>
          <a:chExt cx="0" cy="0"/>
        </a:xfrm>
      </p:grpSpPr>
      <p:sp>
        <p:nvSpPr>
          <p:cNvPr id="1222" name="Google Shape;122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3" name="Google Shape;122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0" name="Google Shape;123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3" name="Shape 1243"/>
        <p:cNvGrpSpPr/>
        <p:nvPr/>
      </p:nvGrpSpPr>
      <p:grpSpPr>
        <a:xfrm>
          <a:off x="0" y="0"/>
          <a:ext cx="0" cy="0"/>
          <a:chOff x="0" y="0"/>
          <a:chExt cx="0" cy="0"/>
        </a:xfrm>
      </p:grpSpPr>
      <p:sp>
        <p:nvSpPr>
          <p:cNvPr id="1244" name="Google Shape;124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1" name="Shape 1251"/>
        <p:cNvGrpSpPr/>
        <p:nvPr/>
      </p:nvGrpSpPr>
      <p:grpSpPr>
        <a:xfrm>
          <a:off x="0" y="0"/>
          <a:ext cx="0" cy="0"/>
          <a:chOff x="0" y="0"/>
          <a:chExt cx="0" cy="0"/>
        </a:xfrm>
      </p:grpSpPr>
      <p:sp>
        <p:nvSpPr>
          <p:cNvPr id="1252" name="Google Shape;125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3" name="Google Shape;125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7" name="Google Shape;126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Google Shape;130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0" name="Google Shape;131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6" name="Google Shape;134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Google Shape;138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2" name="Google Shape;138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8" name="Google Shape;141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4" name="Google Shape;145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Google Shape;1460;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9" name="Google Shape;146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4" name="Shape 1474"/>
        <p:cNvGrpSpPr/>
        <p:nvPr/>
      </p:nvGrpSpPr>
      <p:grpSpPr>
        <a:xfrm>
          <a:off x="0" y="0"/>
          <a:ext cx="0" cy="0"/>
          <a:chOff x="0" y="0"/>
          <a:chExt cx="0" cy="0"/>
        </a:xfrm>
      </p:grpSpPr>
      <p:sp>
        <p:nvSpPr>
          <p:cNvPr id="1475" name="Google Shape;147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6" name="Google Shape;147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shutterstock_667830277</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4" name="Google Shape;14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shutterstock_215771662</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0" name="Shape 1490"/>
        <p:cNvGrpSpPr/>
        <p:nvPr/>
      </p:nvGrpSpPr>
      <p:grpSpPr>
        <a:xfrm>
          <a:off x="0" y="0"/>
          <a:ext cx="0" cy="0"/>
          <a:chOff x="0" y="0"/>
          <a:chExt cx="0" cy="0"/>
        </a:xfrm>
      </p:grpSpPr>
      <p:sp>
        <p:nvSpPr>
          <p:cNvPr id="1491" name="Google Shape;1491;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2" name="Google Shape;149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shutterstock_1191758596</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8" name="Shape 1498"/>
        <p:cNvGrpSpPr/>
        <p:nvPr/>
      </p:nvGrpSpPr>
      <p:grpSpPr>
        <a:xfrm>
          <a:off x="0" y="0"/>
          <a:ext cx="0" cy="0"/>
          <a:chOff x="0" y="0"/>
          <a:chExt cx="0" cy="0"/>
        </a:xfrm>
      </p:grpSpPr>
      <p:sp>
        <p:nvSpPr>
          <p:cNvPr id="1499" name="Google Shape;149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shutterstock_137111177</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6" name="Shape 1506"/>
        <p:cNvGrpSpPr/>
        <p:nvPr/>
      </p:nvGrpSpPr>
      <p:grpSpPr>
        <a:xfrm>
          <a:off x="0" y="0"/>
          <a:ext cx="0" cy="0"/>
          <a:chOff x="0" y="0"/>
          <a:chExt cx="0" cy="0"/>
        </a:xfrm>
      </p:grpSpPr>
      <p:sp>
        <p:nvSpPr>
          <p:cNvPr id="1507" name="Google Shape;150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8" name="Google Shape;1508;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shutterstock_643629568</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4" name="Shape 1514"/>
        <p:cNvGrpSpPr/>
        <p:nvPr/>
      </p:nvGrpSpPr>
      <p:grpSpPr>
        <a:xfrm>
          <a:off x="0" y="0"/>
          <a:ext cx="0" cy="0"/>
          <a:chOff x="0" y="0"/>
          <a:chExt cx="0" cy="0"/>
        </a:xfrm>
      </p:grpSpPr>
      <p:sp>
        <p:nvSpPr>
          <p:cNvPr id="1515" name="Google Shape;1515;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6" name="Google Shape;151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shutterstock_235089946</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2" name="Shape 1072"/>
        <p:cNvGrpSpPr/>
        <p:nvPr/>
      </p:nvGrpSpPr>
      <p:grpSpPr>
        <a:xfrm>
          <a:off x="0" y="0"/>
          <a:ext cx="0" cy="0"/>
          <a:chOff x="0" y="0"/>
          <a:chExt cx="0" cy="0"/>
        </a:xfrm>
      </p:grpSpPr>
      <p:sp>
        <p:nvSpPr>
          <p:cNvPr id="1073" name="Google Shape;10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4" name="Google Shape;10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2" name="Shape 1522"/>
        <p:cNvGrpSpPr/>
        <p:nvPr/>
      </p:nvGrpSpPr>
      <p:grpSpPr>
        <a:xfrm>
          <a:off x="0" y="0"/>
          <a:ext cx="0" cy="0"/>
          <a:chOff x="0" y="0"/>
          <a:chExt cx="0" cy="0"/>
        </a:xfrm>
      </p:grpSpPr>
      <p:sp>
        <p:nvSpPr>
          <p:cNvPr id="1523" name="Google Shape;1523;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4" name="Google Shape;1524;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0" name="Shape 1530"/>
        <p:cNvGrpSpPr/>
        <p:nvPr/>
      </p:nvGrpSpPr>
      <p:grpSpPr>
        <a:xfrm>
          <a:off x="0" y="0"/>
          <a:ext cx="0" cy="0"/>
          <a:chOff x="0" y="0"/>
          <a:chExt cx="0" cy="0"/>
        </a:xfrm>
      </p:grpSpPr>
      <p:sp>
        <p:nvSpPr>
          <p:cNvPr id="1531" name="Google Shape;153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2" name="Google Shape;153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5" name="Shape 1535"/>
        <p:cNvGrpSpPr/>
        <p:nvPr/>
      </p:nvGrpSpPr>
      <p:grpSpPr>
        <a:xfrm>
          <a:off x="0" y="0"/>
          <a:ext cx="0" cy="0"/>
          <a:chOff x="0" y="0"/>
          <a:chExt cx="0" cy="0"/>
        </a:xfrm>
      </p:grpSpPr>
      <p:sp>
        <p:nvSpPr>
          <p:cNvPr id="1536" name="Google Shape;153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Google Shape;1544;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5" name="Google Shape;154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shutterstock_468051026</a:t>
            </a:r>
            <a:endParaRPr/>
          </a:p>
          <a:p>
            <a:pPr indent="0" lvl="0" marL="0" rtl="0" algn="l">
              <a:lnSpc>
                <a:spcPct val="100000"/>
              </a:lnSpc>
              <a:spcBef>
                <a:spcPts val="0"/>
              </a:spcBef>
              <a:spcAft>
                <a:spcPts val="0"/>
              </a:spcAft>
              <a:buSzPts val="1100"/>
              <a:buNone/>
            </a:pPr>
            <a:r>
              <a:rPr lang="en"/>
              <a:t>shutterstock_441287701</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6" name="Google Shape;155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2" name="Shape 1572"/>
        <p:cNvGrpSpPr/>
        <p:nvPr/>
      </p:nvGrpSpPr>
      <p:grpSpPr>
        <a:xfrm>
          <a:off x="0" y="0"/>
          <a:ext cx="0" cy="0"/>
          <a:chOff x="0" y="0"/>
          <a:chExt cx="0" cy="0"/>
        </a:xfrm>
      </p:grpSpPr>
      <p:sp>
        <p:nvSpPr>
          <p:cNvPr id="1573" name="Google Shape;1573;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4" name="Google Shape;1574;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1" name="Google Shape;1581;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6" name="Shape 1586"/>
        <p:cNvGrpSpPr/>
        <p:nvPr/>
      </p:nvGrpSpPr>
      <p:grpSpPr>
        <a:xfrm>
          <a:off x="0" y="0"/>
          <a:ext cx="0" cy="0"/>
          <a:chOff x="0" y="0"/>
          <a:chExt cx="0" cy="0"/>
        </a:xfrm>
      </p:grpSpPr>
      <p:sp>
        <p:nvSpPr>
          <p:cNvPr id="1587" name="Google Shape;1587;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8" name="Google Shape;1588;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shutterstock_468051026</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9" name="Google Shape;1599;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9" name="Shape 1609"/>
        <p:cNvGrpSpPr/>
        <p:nvPr/>
      </p:nvGrpSpPr>
      <p:grpSpPr>
        <a:xfrm>
          <a:off x="0" y="0"/>
          <a:ext cx="0" cy="0"/>
          <a:chOff x="0" y="0"/>
          <a:chExt cx="0" cy="0"/>
        </a:xfrm>
      </p:grpSpPr>
      <p:sp>
        <p:nvSpPr>
          <p:cNvPr id="1610" name="Google Shape;1610;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1" name="Google Shape;161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9" name="Shape 1079"/>
        <p:cNvGrpSpPr/>
        <p:nvPr/>
      </p:nvGrpSpPr>
      <p:grpSpPr>
        <a:xfrm>
          <a:off x="0" y="0"/>
          <a:ext cx="0" cy="0"/>
          <a:chOff x="0" y="0"/>
          <a:chExt cx="0" cy="0"/>
        </a:xfrm>
      </p:grpSpPr>
      <p:sp>
        <p:nvSpPr>
          <p:cNvPr id="1080" name="Google Shape;108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6" name="Shape 1616"/>
        <p:cNvGrpSpPr/>
        <p:nvPr/>
      </p:nvGrpSpPr>
      <p:grpSpPr>
        <a:xfrm>
          <a:off x="0" y="0"/>
          <a:ext cx="0" cy="0"/>
          <a:chOff x="0" y="0"/>
          <a:chExt cx="0" cy="0"/>
        </a:xfrm>
      </p:grpSpPr>
      <p:sp>
        <p:nvSpPr>
          <p:cNvPr id="1617" name="Google Shape;1617;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8" name="Google Shape;1618;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shutterstock_468051026</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9" name="Google Shape;1629;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9" name="Shape 1639"/>
        <p:cNvGrpSpPr/>
        <p:nvPr/>
      </p:nvGrpSpPr>
      <p:grpSpPr>
        <a:xfrm>
          <a:off x="0" y="0"/>
          <a:ext cx="0" cy="0"/>
          <a:chOff x="0" y="0"/>
          <a:chExt cx="0" cy="0"/>
        </a:xfrm>
      </p:grpSpPr>
      <p:sp>
        <p:nvSpPr>
          <p:cNvPr id="1640" name="Google Shape;164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1" name="Google Shape;164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Google Shape;1647;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8" name="Google Shape;1648;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shutterstock_468051026</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9" name="Google Shape;1659;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8" name="Shape 1668"/>
        <p:cNvGrpSpPr/>
        <p:nvPr/>
      </p:nvGrpSpPr>
      <p:grpSpPr>
        <a:xfrm>
          <a:off x="0" y="0"/>
          <a:ext cx="0" cy="0"/>
          <a:chOff x="0" y="0"/>
          <a:chExt cx="0" cy="0"/>
        </a:xfrm>
      </p:grpSpPr>
      <p:sp>
        <p:nvSpPr>
          <p:cNvPr id="1669" name="Google Shape;1669;p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0" name="Google Shape;167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7" name="Google Shape;167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2" name="Shape 1682"/>
        <p:cNvGrpSpPr/>
        <p:nvPr/>
      </p:nvGrpSpPr>
      <p:grpSpPr>
        <a:xfrm>
          <a:off x="0" y="0"/>
          <a:ext cx="0" cy="0"/>
          <a:chOff x="0" y="0"/>
          <a:chExt cx="0" cy="0"/>
        </a:xfrm>
      </p:grpSpPr>
      <p:sp>
        <p:nvSpPr>
          <p:cNvPr id="1683" name="Google Shape;1683;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4" name="Google Shape;1684;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Screenshot from Yelp considered “low-risk”</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1" name="Shape 1691"/>
        <p:cNvGrpSpPr/>
        <p:nvPr/>
      </p:nvGrpSpPr>
      <p:grpSpPr>
        <a:xfrm>
          <a:off x="0" y="0"/>
          <a:ext cx="0" cy="0"/>
          <a:chOff x="0" y="0"/>
          <a:chExt cx="0" cy="0"/>
        </a:xfrm>
      </p:grpSpPr>
      <p:sp>
        <p:nvSpPr>
          <p:cNvPr id="1692" name="Google Shape;1692;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3" name="Google Shape;1693;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Google Shape;1701;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2" name="Google Shape;1702;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Logos considered “low-risk”</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8" name="Google Shape;108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shutterstock_196005458</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7" name="Shape 1717"/>
        <p:cNvGrpSpPr/>
        <p:nvPr/>
      </p:nvGrpSpPr>
      <p:grpSpPr>
        <a:xfrm>
          <a:off x="0" y="0"/>
          <a:ext cx="0" cy="0"/>
          <a:chOff x="0" y="0"/>
          <a:chExt cx="0" cy="0"/>
        </a:xfrm>
      </p:grpSpPr>
      <p:sp>
        <p:nvSpPr>
          <p:cNvPr id="1718" name="Google Shape;1718;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9" name="Google Shape;171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7" name="Google Shape;173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2" name="Shape 1742"/>
        <p:cNvGrpSpPr/>
        <p:nvPr/>
      </p:nvGrpSpPr>
      <p:grpSpPr>
        <a:xfrm>
          <a:off x="0" y="0"/>
          <a:ext cx="0" cy="0"/>
          <a:chOff x="0" y="0"/>
          <a:chExt cx="0" cy="0"/>
        </a:xfrm>
      </p:grpSpPr>
      <p:sp>
        <p:nvSpPr>
          <p:cNvPr id="1743" name="Google Shape;1743;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4" name="Google Shape;174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3" name="Shape 1753"/>
        <p:cNvGrpSpPr/>
        <p:nvPr/>
      </p:nvGrpSpPr>
      <p:grpSpPr>
        <a:xfrm>
          <a:off x="0" y="0"/>
          <a:ext cx="0" cy="0"/>
          <a:chOff x="0" y="0"/>
          <a:chExt cx="0" cy="0"/>
        </a:xfrm>
      </p:grpSpPr>
      <p:sp>
        <p:nvSpPr>
          <p:cNvPr id="1754" name="Google Shape;1754;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5" name="Google Shape;175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5" name="Google Shape;177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p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2" name="Google Shape;1782;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7" name="Shape 1797"/>
        <p:cNvGrpSpPr/>
        <p:nvPr/>
      </p:nvGrpSpPr>
      <p:grpSpPr>
        <a:xfrm>
          <a:off x="0" y="0"/>
          <a:ext cx="0" cy="0"/>
          <a:chOff x="0" y="0"/>
          <a:chExt cx="0" cy="0"/>
        </a:xfrm>
      </p:grpSpPr>
      <p:sp>
        <p:nvSpPr>
          <p:cNvPr id="1798" name="Google Shape;1798;p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9" name="Google Shape;1799;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4" name="Shape 1814"/>
        <p:cNvGrpSpPr/>
        <p:nvPr/>
      </p:nvGrpSpPr>
      <p:grpSpPr>
        <a:xfrm>
          <a:off x="0" y="0"/>
          <a:ext cx="0" cy="0"/>
          <a:chOff x="0" y="0"/>
          <a:chExt cx="0" cy="0"/>
        </a:xfrm>
      </p:grpSpPr>
      <p:sp>
        <p:nvSpPr>
          <p:cNvPr id="1815" name="Google Shape;1815;p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6" name="Google Shape;1816;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Google Shape;1824;p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5" name="Google Shape;1825;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2" name="Shape 1832"/>
        <p:cNvGrpSpPr/>
        <p:nvPr/>
      </p:nvGrpSpPr>
      <p:grpSpPr>
        <a:xfrm>
          <a:off x="0" y="0"/>
          <a:ext cx="0" cy="0"/>
          <a:chOff x="0" y="0"/>
          <a:chExt cx="0" cy="0"/>
        </a:xfrm>
      </p:grpSpPr>
      <p:sp>
        <p:nvSpPr>
          <p:cNvPr id="1833" name="Google Shape;1833;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4" name="Shape 1094"/>
        <p:cNvGrpSpPr/>
        <p:nvPr/>
      </p:nvGrpSpPr>
      <p:grpSpPr>
        <a:xfrm>
          <a:off x="0" y="0"/>
          <a:ext cx="0" cy="0"/>
          <a:chOff x="0" y="0"/>
          <a:chExt cx="0" cy="0"/>
        </a:xfrm>
      </p:grpSpPr>
      <p:sp>
        <p:nvSpPr>
          <p:cNvPr id="1095" name="Google Shape;10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shutterstock_746652745</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0" name="Shape 1850"/>
        <p:cNvGrpSpPr/>
        <p:nvPr/>
      </p:nvGrpSpPr>
      <p:grpSpPr>
        <a:xfrm>
          <a:off x="0" y="0"/>
          <a:ext cx="0" cy="0"/>
          <a:chOff x="0" y="0"/>
          <a:chExt cx="0" cy="0"/>
        </a:xfrm>
      </p:grpSpPr>
      <p:sp>
        <p:nvSpPr>
          <p:cNvPr id="1851" name="Google Shape;1851;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2" name="Google Shape;1852;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7" name="Shape 1857"/>
        <p:cNvGrpSpPr/>
        <p:nvPr/>
      </p:nvGrpSpPr>
      <p:grpSpPr>
        <a:xfrm>
          <a:off x="0" y="0"/>
          <a:ext cx="0" cy="0"/>
          <a:chOff x="0" y="0"/>
          <a:chExt cx="0" cy="0"/>
        </a:xfrm>
      </p:grpSpPr>
      <p:sp>
        <p:nvSpPr>
          <p:cNvPr id="1858" name="Google Shape;1858;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9" name="Google Shape;185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Screenshot from Yelp considered “low-risk”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6" name="Shape 1876"/>
        <p:cNvGrpSpPr/>
        <p:nvPr/>
      </p:nvGrpSpPr>
      <p:grpSpPr>
        <a:xfrm>
          <a:off x="0" y="0"/>
          <a:ext cx="0" cy="0"/>
          <a:chOff x="0" y="0"/>
          <a:chExt cx="0" cy="0"/>
        </a:xfrm>
      </p:grpSpPr>
      <p:sp>
        <p:nvSpPr>
          <p:cNvPr id="1877" name="Google Shape;1877;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8" name="Google Shape;1878;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6" name="Shape 1886"/>
        <p:cNvGrpSpPr/>
        <p:nvPr/>
      </p:nvGrpSpPr>
      <p:grpSpPr>
        <a:xfrm>
          <a:off x="0" y="0"/>
          <a:ext cx="0" cy="0"/>
          <a:chOff x="0" y="0"/>
          <a:chExt cx="0" cy="0"/>
        </a:xfrm>
      </p:grpSpPr>
      <p:sp>
        <p:nvSpPr>
          <p:cNvPr id="1887" name="Google Shape;1887;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8" name="Google Shape;1888;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8" name="Google Shape;1898;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8" name="Shape 1908"/>
        <p:cNvGrpSpPr/>
        <p:nvPr/>
      </p:nvGrpSpPr>
      <p:grpSpPr>
        <a:xfrm>
          <a:off x="0" y="0"/>
          <a:ext cx="0" cy="0"/>
          <a:chOff x="0" y="0"/>
          <a:chExt cx="0" cy="0"/>
        </a:xfrm>
      </p:grpSpPr>
      <p:sp>
        <p:nvSpPr>
          <p:cNvPr id="1909" name="Google Shape;1909;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0" name="Google Shape;1910;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5" name="Shape 1915"/>
        <p:cNvGrpSpPr/>
        <p:nvPr/>
      </p:nvGrpSpPr>
      <p:grpSpPr>
        <a:xfrm>
          <a:off x="0" y="0"/>
          <a:ext cx="0" cy="0"/>
          <a:chOff x="0" y="0"/>
          <a:chExt cx="0" cy="0"/>
        </a:xfrm>
      </p:grpSpPr>
      <p:sp>
        <p:nvSpPr>
          <p:cNvPr id="1916" name="Google Shape;1916;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7" name="Google Shape;191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4" name="Shape 1924"/>
        <p:cNvGrpSpPr/>
        <p:nvPr/>
      </p:nvGrpSpPr>
      <p:grpSpPr>
        <a:xfrm>
          <a:off x="0" y="0"/>
          <a:ext cx="0" cy="0"/>
          <a:chOff x="0" y="0"/>
          <a:chExt cx="0" cy="0"/>
        </a:xfrm>
      </p:grpSpPr>
      <p:sp>
        <p:nvSpPr>
          <p:cNvPr id="1925" name="Google Shape;1925;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6" name="Google Shape;192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1" name="Shape 1931"/>
        <p:cNvGrpSpPr/>
        <p:nvPr/>
      </p:nvGrpSpPr>
      <p:grpSpPr>
        <a:xfrm>
          <a:off x="0" y="0"/>
          <a:ext cx="0" cy="0"/>
          <a:chOff x="0" y="0"/>
          <a:chExt cx="0" cy="0"/>
        </a:xfrm>
      </p:grpSpPr>
      <p:sp>
        <p:nvSpPr>
          <p:cNvPr id="1932" name="Google Shape;1932;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3" name="Google Shape;193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2" name="Google Shape;1942;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shutterstock_468051026</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shutterstock_441287701</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2" name="Shape 1102"/>
        <p:cNvGrpSpPr/>
        <p:nvPr/>
      </p:nvGrpSpPr>
      <p:grpSpPr>
        <a:xfrm>
          <a:off x="0" y="0"/>
          <a:ext cx="0" cy="0"/>
          <a:chOff x="0" y="0"/>
          <a:chExt cx="0" cy="0"/>
        </a:xfrm>
      </p:grpSpPr>
      <p:sp>
        <p:nvSpPr>
          <p:cNvPr id="1103" name="Google Shape;110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shutterstock_703232770</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8" name="Shape 1958"/>
        <p:cNvGrpSpPr/>
        <p:nvPr/>
      </p:nvGrpSpPr>
      <p:grpSpPr>
        <a:xfrm>
          <a:off x="0" y="0"/>
          <a:ext cx="0" cy="0"/>
          <a:chOff x="0" y="0"/>
          <a:chExt cx="0" cy="0"/>
        </a:xfrm>
      </p:grpSpPr>
      <p:sp>
        <p:nvSpPr>
          <p:cNvPr id="1959" name="Google Shape;1959;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0" name="Google Shape;1960;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Yelp logo considered “low-risk”</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5" name="Google Shape;1975;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9" name="Shape 1989"/>
        <p:cNvGrpSpPr/>
        <p:nvPr/>
      </p:nvGrpSpPr>
      <p:grpSpPr>
        <a:xfrm>
          <a:off x="0" y="0"/>
          <a:ext cx="0" cy="0"/>
          <a:chOff x="0" y="0"/>
          <a:chExt cx="0" cy="0"/>
        </a:xfrm>
      </p:grpSpPr>
      <p:sp>
        <p:nvSpPr>
          <p:cNvPr id="1990" name="Google Shape;1990;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1" name="Google Shape;1991;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0" name="Shape 2000"/>
        <p:cNvGrpSpPr/>
        <p:nvPr/>
      </p:nvGrpSpPr>
      <p:grpSpPr>
        <a:xfrm>
          <a:off x="0" y="0"/>
          <a:ext cx="0" cy="0"/>
          <a:chOff x="0" y="0"/>
          <a:chExt cx="0" cy="0"/>
        </a:xfrm>
      </p:grpSpPr>
      <p:sp>
        <p:nvSpPr>
          <p:cNvPr id="2001" name="Google Shape;2001;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2" name="Google Shape;2002;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7" name="Shape 2007"/>
        <p:cNvGrpSpPr/>
        <p:nvPr/>
      </p:nvGrpSpPr>
      <p:grpSpPr>
        <a:xfrm>
          <a:off x="0" y="0"/>
          <a:ext cx="0" cy="0"/>
          <a:chOff x="0" y="0"/>
          <a:chExt cx="0" cy="0"/>
        </a:xfrm>
      </p:grpSpPr>
      <p:sp>
        <p:nvSpPr>
          <p:cNvPr id="2008" name="Google Shape;2008;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9" name="Google Shape;2009;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Yelp logo considered “low-risk”</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7" name="Shape 2017"/>
        <p:cNvGrpSpPr/>
        <p:nvPr/>
      </p:nvGrpSpPr>
      <p:grpSpPr>
        <a:xfrm>
          <a:off x="0" y="0"/>
          <a:ext cx="0" cy="0"/>
          <a:chOff x="0" y="0"/>
          <a:chExt cx="0" cy="0"/>
        </a:xfrm>
      </p:grpSpPr>
      <p:sp>
        <p:nvSpPr>
          <p:cNvPr id="2018" name="Google Shape;2018;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9" name="Google Shape;201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shutterstock_78016495</a:t>
            </a:r>
            <a:endParaRPr/>
          </a:p>
          <a:p>
            <a:pPr indent="0" lvl="0" marL="0" rtl="0" algn="l">
              <a:lnSpc>
                <a:spcPct val="100000"/>
              </a:lnSpc>
              <a:spcBef>
                <a:spcPts val="0"/>
              </a:spcBef>
              <a:spcAft>
                <a:spcPts val="0"/>
              </a:spcAft>
              <a:buSzPts val="1100"/>
              <a:buNone/>
            </a:pPr>
            <a:r>
              <a:rPr lang="en"/>
              <a:t>shutterstock_234673435.</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7" name="Shape 2027"/>
        <p:cNvGrpSpPr/>
        <p:nvPr/>
      </p:nvGrpSpPr>
      <p:grpSpPr>
        <a:xfrm>
          <a:off x="0" y="0"/>
          <a:ext cx="0" cy="0"/>
          <a:chOff x="0" y="0"/>
          <a:chExt cx="0" cy="0"/>
        </a:xfrm>
      </p:grpSpPr>
      <p:sp>
        <p:nvSpPr>
          <p:cNvPr id="2028" name="Google Shape;2028;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9" name="Google Shape;2029;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shutterstock_244454620</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6" name="Shape 2036"/>
        <p:cNvGrpSpPr/>
        <p:nvPr/>
      </p:nvGrpSpPr>
      <p:grpSpPr>
        <a:xfrm>
          <a:off x="0" y="0"/>
          <a:ext cx="0" cy="0"/>
          <a:chOff x="0" y="0"/>
          <a:chExt cx="0" cy="0"/>
        </a:xfrm>
      </p:grpSpPr>
      <p:sp>
        <p:nvSpPr>
          <p:cNvPr id="2037" name="Google Shape;2037;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8" name="Google Shape;2038;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3" name="Shape 2043"/>
        <p:cNvGrpSpPr/>
        <p:nvPr/>
      </p:nvGrpSpPr>
      <p:grpSpPr>
        <a:xfrm>
          <a:off x="0" y="0"/>
          <a:ext cx="0" cy="0"/>
          <a:chOff x="0" y="0"/>
          <a:chExt cx="0" cy="0"/>
        </a:xfrm>
      </p:grpSpPr>
      <p:sp>
        <p:nvSpPr>
          <p:cNvPr id="2044" name="Google Shape;2044;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5" name="Google Shape;2045;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6" name="Google Shape;2056;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shutterstock_441287701</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shutterstock_91508951</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3" name="Shape 2063"/>
        <p:cNvGrpSpPr/>
        <p:nvPr/>
      </p:nvGrpSpPr>
      <p:grpSpPr>
        <a:xfrm>
          <a:off x="0" y="0"/>
          <a:ext cx="0" cy="0"/>
          <a:chOff x="0" y="0"/>
          <a:chExt cx="0" cy="0"/>
        </a:xfrm>
      </p:grpSpPr>
      <p:sp>
        <p:nvSpPr>
          <p:cNvPr id="2064" name="Google Shape;2064;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5" name="Google Shape;2065;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0" name="Shape 2070"/>
        <p:cNvGrpSpPr/>
        <p:nvPr/>
      </p:nvGrpSpPr>
      <p:grpSpPr>
        <a:xfrm>
          <a:off x="0" y="0"/>
          <a:ext cx="0" cy="0"/>
          <a:chOff x="0" y="0"/>
          <a:chExt cx="0" cy="0"/>
        </a:xfrm>
      </p:grpSpPr>
      <p:sp>
        <p:nvSpPr>
          <p:cNvPr id="2071" name="Google Shape;2071;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2" name="Google Shape;2072;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7" name="Google Shape;213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1" name="Shape 2141"/>
        <p:cNvGrpSpPr/>
        <p:nvPr/>
      </p:nvGrpSpPr>
      <p:grpSpPr>
        <a:xfrm>
          <a:off x="0" y="0"/>
          <a:ext cx="0" cy="0"/>
          <a:chOff x="0" y="0"/>
          <a:chExt cx="0" cy="0"/>
        </a:xfrm>
      </p:grpSpPr>
      <p:sp>
        <p:nvSpPr>
          <p:cNvPr id="2142" name="Google Shape;2142;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3" name="Google Shape;2143;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8" name="Shape 2148"/>
        <p:cNvGrpSpPr/>
        <p:nvPr/>
      </p:nvGrpSpPr>
      <p:grpSpPr>
        <a:xfrm>
          <a:off x="0" y="0"/>
          <a:ext cx="0" cy="0"/>
          <a:chOff x="0" y="0"/>
          <a:chExt cx="0" cy="0"/>
        </a:xfrm>
      </p:grpSpPr>
      <p:sp>
        <p:nvSpPr>
          <p:cNvPr id="2149" name="Google Shape;2149;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0" name="Google Shape;2150;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0" name="Shape 2160"/>
        <p:cNvGrpSpPr/>
        <p:nvPr/>
      </p:nvGrpSpPr>
      <p:grpSpPr>
        <a:xfrm>
          <a:off x="0" y="0"/>
          <a:ext cx="0" cy="0"/>
          <a:chOff x="0" y="0"/>
          <a:chExt cx="0" cy="0"/>
        </a:xfrm>
      </p:grpSpPr>
      <p:sp>
        <p:nvSpPr>
          <p:cNvPr id="2161" name="Google Shape;2161;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2" name="Google Shape;2162;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0.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2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9" name="Google Shape;9;p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 name="Google Shape;10;p2"/>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pic>
        <p:nvPicPr>
          <p:cNvPr id="11" name="Google Shape;11;p2"/>
          <p:cNvPicPr preferRelativeResize="0"/>
          <p:nvPr/>
        </p:nvPicPr>
        <p:blipFill rotWithShape="1">
          <a:blip r:embed="rId4">
            <a:alphaModFix/>
          </a:blip>
          <a:srcRect b="0" l="0" r="0" t="0"/>
          <a:stretch/>
        </p:blipFill>
        <p:spPr>
          <a:xfrm>
            <a:off x="678010" y="1193200"/>
            <a:ext cx="2286002" cy="1691641"/>
          </a:xfrm>
          <a:prstGeom prst="rect">
            <a:avLst/>
          </a:prstGeom>
          <a:noFill/>
          <a:ln>
            <a:noFill/>
          </a:ln>
        </p:spPr>
      </p:pic>
      <p:sp>
        <p:nvSpPr>
          <p:cNvPr id="12" name="Google Shape;12;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Data Boot Camp</a:t>
            </a:r>
            <a:endParaRPr b="0" i="0" sz="1800" u="none" cap="none" strike="noStrike">
              <a:solidFill>
                <a:srgbClr val="FFFFFF"/>
              </a:solidFill>
              <a:latin typeface="Roboto Medium"/>
              <a:ea typeface="Roboto Medium"/>
              <a:cs typeface="Roboto Medium"/>
              <a:sym typeface="Roboto Medium"/>
            </a:endParaRPr>
          </a:p>
        </p:txBody>
      </p:sp>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16" name="Google Shape;16;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84" name="Shape 84"/>
        <p:cNvGrpSpPr/>
        <p:nvPr/>
      </p:nvGrpSpPr>
      <p:grpSpPr>
        <a:xfrm>
          <a:off x="0" y="0"/>
          <a:ext cx="0" cy="0"/>
          <a:chOff x="0" y="0"/>
          <a:chExt cx="0" cy="0"/>
        </a:xfrm>
      </p:grpSpPr>
      <p:pic>
        <p:nvPicPr>
          <p:cNvPr id="85" name="Google Shape;85;p11"/>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86" name="Google Shape;86;p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7" name="Google Shape;87;p1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8" name="Google Shape;88;p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 name="Google Shape;89;p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 name="Google Shape;90;p11"/>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cxnSp>
        <p:nvCxnSpPr>
          <p:cNvPr id="91" name="Google Shape;91;p1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2" name="Google Shape;92;p1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1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94" name="Shape 94"/>
        <p:cNvGrpSpPr/>
        <p:nvPr/>
      </p:nvGrpSpPr>
      <p:grpSpPr>
        <a:xfrm>
          <a:off x="0" y="0"/>
          <a:ext cx="0" cy="0"/>
          <a:chOff x="0" y="0"/>
          <a:chExt cx="0" cy="0"/>
        </a:xfrm>
      </p:grpSpPr>
      <p:sp>
        <p:nvSpPr>
          <p:cNvPr id="95" name="Google Shape;95;p1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 name="Google Shape;97;p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8" name="Google Shape;98;p1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9" name="Google Shape;99;p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00" name="Google Shape;100;p1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01" name="Google Shape;101;p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 name="Google Shape;102;p1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 name="Google Shape;103;p1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7" name="Google Shape;107;p1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8" name="Google Shape;108;p1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9" name="Google Shape;109;p1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10" name="Google Shape;110;p12"/>
          <p:cNvPicPr preferRelativeResize="0"/>
          <p:nvPr/>
        </p:nvPicPr>
        <p:blipFill rotWithShape="1">
          <a:blip r:embed="rId3">
            <a:alphaModFix/>
          </a:blip>
          <a:srcRect b="237" l="0" r="0" t="227"/>
          <a:stretch/>
        </p:blipFill>
        <p:spPr>
          <a:xfrm>
            <a:off x="429768" y="2227098"/>
            <a:ext cx="785566" cy="606900"/>
          </a:xfrm>
          <a:prstGeom prst="rect">
            <a:avLst/>
          </a:prstGeom>
          <a:noFill/>
          <a:ln>
            <a:noFill/>
          </a:ln>
        </p:spPr>
      </p:pic>
      <p:pic>
        <p:nvPicPr>
          <p:cNvPr id="111" name="Google Shape;111;p12"/>
          <p:cNvPicPr preferRelativeResize="0"/>
          <p:nvPr/>
        </p:nvPicPr>
        <p:blipFill rotWithShape="1">
          <a:blip r:embed="rId3">
            <a:alphaModFix/>
          </a:blip>
          <a:srcRect b="237" l="0" r="0" t="227"/>
          <a:stretch/>
        </p:blipFill>
        <p:spPr>
          <a:xfrm>
            <a:off x="432306" y="3916573"/>
            <a:ext cx="785566" cy="606900"/>
          </a:xfrm>
          <a:prstGeom prst="rect">
            <a:avLst/>
          </a:prstGeom>
          <a:noFill/>
          <a:ln>
            <a:noFill/>
          </a:ln>
        </p:spPr>
      </p:pic>
      <p:pic>
        <p:nvPicPr>
          <p:cNvPr id="112" name="Google Shape;112;p1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113" name="Shape 113"/>
        <p:cNvGrpSpPr/>
        <p:nvPr/>
      </p:nvGrpSpPr>
      <p:grpSpPr>
        <a:xfrm>
          <a:off x="0" y="0"/>
          <a:ext cx="0" cy="0"/>
          <a:chOff x="0" y="0"/>
          <a:chExt cx="0" cy="0"/>
        </a:xfrm>
      </p:grpSpPr>
      <p:sp>
        <p:nvSpPr>
          <p:cNvPr id="114" name="Google Shape;114;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16" name="Google Shape;116;p1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17" name="Google Shape;117;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18" name="Google Shape;118;p1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19" name="Google Shape;119;p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0" name="Google Shape;120;p13"/>
          <p:cNvGrpSpPr/>
          <p:nvPr/>
        </p:nvGrpSpPr>
        <p:grpSpPr>
          <a:xfrm>
            <a:off x="457181" y="1345103"/>
            <a:ext cx="533372" cy="533480"/>
            <a:chOff x="457200" y="1378813"/>
            <a:chExt cx="695400" cy="695450"/>
          </a:xfrm>
        </p:grpSpPr>
        <p:sp>
          <p:nvSpPr>
            <p:cNvPr id="121" name="Google Shape;121;p1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122" name="Google Shape;122;p13"/>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3" name="Google Shape;123;p1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13"/>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25" name="Google Shape;125;p13"/>
          <p:cNvGrpSpPr/>
          <p:nvPr/>
        </p:nvGrpSpPr>
        <p:grpSpPr>
          <a:xfrm>
            <a:off x="3228956" y="1345103"/>
            <a:ext cx="533372" cy="533480"/>
            <a:chOff x="457200" y="1378813"/>
            <a:chExt cx="695400" cy="695450"/>
          </a:xfrm>
        </p:grpSpPr>
        <p:sp>
          <p:nvSpPr>
            <p:cNvPr id="126" name="Google Shape;126;p1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02</a:t>
              </a:r>
              <a:endParaRPr b="0" i="0" sz="2100" u="none" cap="none" strike="noStrike">
                <a:solidFill>
                  <a:srgbClr val="000000"/>
                </a:solidFill>
                <a:latin typeface="Roboto Light"/>
                <a:ea typeface="Roboto Light"/>
                <a:cs typeface="Roboto Light"/>
                <a:sym typeface="Roboto Light"/>
              </a:endParaRPr>
            </a:p>
          </p:txBody>
        </p:sp>
        <p:sp>
          <p:nvSpPr>
            <p:cNvPr id="127" name="Google Shape;127;p13"/>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 name="Google Shape;128;p1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30" name="Google Shape;130;p13"/>
          <p:cNvGrpSpPr/>
          <p:nvPr/>
        </p:nvGrpSpPr>
        <p:grpSpPr>
          <a:xfrm>
            <a:off x="6134081" y="1345853"/>
            <a:ext cx="533372" cy="533480"/>
            <a:chOff x="457200" y="1378813"/>
            <a:chExt cx="695400" cy="695450"/>
          </a:xfrm>
        </p:grpSpPr>
        <p:sp>
          <p:nvSpPr>
            <p:cNvPr id="131" name="Google Shape;131;p1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03</a:t>
              </a:r>
              <a:endParaRPr b="0" i="0" sz="2100" u="none" cap="none" strike="noStrike">
                <a:solidFill>
                  <a:srgbClr val="000000"/>
                </a:solidFill>
                <a:latin typeface="Roboto Light"/>
                <a:ea typeface="Roboto Light"/>
                <a:cs typeface="Roboto Light"/>
                <a:sym typeface="Roboto Light"/>
              </a:endParaRPr>
            </a:p>
          </p:txBody>
        </p:sp>
        <p:sp>
          <p:nvSpPr>
            <p:cNvPr id="132" name="Google Shape;132;p13"/>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 name="Google Shape;133;p1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35" name="Shape 135"/>
        <p:cNvGrpSpPr/>
        <p:nvPr/>
      </p:nvGrpSpPr>
      <p:grpSpPr>
        <a:xfrm>
          <a:off x="0" y="0"/>
          <a:ext cx="0" cy="0"/>
          <a:chOff x="0" y="0"/>
          <a:chExt cx="0" cy="0"/>
        </a:xfrm>
      </p:grpSpPr>
      <p:pic>
        <p:nvPicPr>
          <p:cNvPr id="136" name="Google Shape;136;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37" name="Google Shape;137;p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4"/>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Medium"/>
                <a:ea typeface="Roboto Medium"/>
                <a:cs typeface="Roboto Medium"/>
                <a:sym typeface="Roboto Medium"/>
              </a:rPr>
              <a:t>Time’s Up! </a:t>
            </a:r>
            <a:r>
              <a:rPr b="0" i="0" lang="en" sz="3600" u="none" cap="none" strike="noStrike">
                <a:solidFill>
                  <a:srgbClr val="000000"/>
                </a:solidFill>
                <a:latin typeface="Roboto Light"/>
                <a:ea typeface="Roboto Light"/>
                <a:cs typeface="Roboto Light"/>
                <a:sym typeface="Roboto Light"/>
              </a:rPr>
              <a:t>Let’s Review.</a:t>
            </a:r>
            <a:endParaRPr b="0" i="0" sz="3600" u="none" cap="none" strike="noStrike">
              <a:solidFill>
                <a:srgbClr val="000000"/>
              </a:solidFill>
              <a:latin typeface="Roboto Light"/>
              <a:ea typeface="Roboto Light"/>
              <a:cs typeface="Roboto Light"/>
              <a:sym typeface="Roboto Light"/>
            </a:endParaRPr>
          </a:p>
        </p:txBody>
      </p:sp>
      <p:pic>
        <p:nvPicPr>
          <p:cNvPr id="140" name="Google Shape;140;p14"/>
          <p:cNvPicPr preferRelativeResize="0"/>
          <p:nvPr/>
        </p:nvPicPr>
        <p:blipFill rotWithShape="1">
          <a:blip r:embed="rId3">
            <a:alphaModFix/>
          </a:blip>
          <a:srcRect b="0" l="0" r="0" t="0"/>
          <a:stretch/>
        </p:blipFill>
        <p:spPr>
          <a:xfrm>
            <a:off x="3960959" y="1143000"/>
            <a:ext cx="1222082" cy="16386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141" name="Shape 141"/>
        <p:cNvGrpSpPr/>
        <p:nvPr/>
      </p:nvGrpSpPr>
      <p:grpSpPr>
        <a:xfrm>
          <a:off x="0" y="0"/>
          <a:ext cx="0" cy="0"/>
          <a:chOff x="0" y="0"/>
          <a:chExt cx="0" cy="0"/>
        </a:xfrm>
      </p:grpSpPr>
      <p:sp>
        <p:nvSpPr>
          <p:cNvPr id="142" name="Google Shape;142;p1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4" name="Google Shape;144;p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145" name="Google Shape;145;p1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146" name="Google Shape;146;p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147" name="Google Shape;147;p1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148" name="Google Shape;148;p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149" name="Google Shape;149;p15"/>
          <p:cNvGrpSpPr/>
          <p:nvPr/>
        </p:nvGrpSpPr>
        <p:grpSpPr>
          <a:xfrm>
            <a:off x="457200" y="1378813"/>
            <a:ext cx="776889" cy="621300"/>
            <a:chOff x="457200" y="1378813"/>
            <a:chExt cx="776889" cy="621300"/>
          </a:xfrm>
        </p:grpSpPr>
        <p:sp>
          <p:nvSpPr>
            <p:cNvPr id="150" name="Google Shape;150;p1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151" name="Google Shape;151;p15"/>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 name="Google Shape;152;p15"/>
          <p:cNvGrpSpPr/>
          <p:nvPr/>
        </p:nvGrpSpPr>
        <p:grpSpPr>
          <a:xfrm>
            <a:off x="457200" y="2228725"/>
            <a:ext cx="776889" cy="621300"/>
            <a:chOff x="457200" y="1378813"/>
            <a:chExt cx="776889" cy="621300"/>
          </a:xfrm>
        </p:grpSpPr>
        <p:sp>
          <p:nvSpPr>
            <p:cNvPr id="153" name="Google Shape;153;p1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154" name="Google Shape;154;p15"/>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 name="Google Shape;155;p15"/>
          <p:cNvGrpSpPr/>
          <p:nvPr/>
        </p:nvGrpSpPr>
        <p:grpSpPr>
          <a:xfrm>
            <a:off x="457200" y="3073850"/>
            <a:ext cx="776889" cy="621300"/>
            <a:chOff x="457200" y="1378813"/>
            <a:chExt cx="776889" cy="621300"/>
          </a:xfrm>
        </p:grpSpPr>
        <p:sp>
          <p:nvSpPr>
            <p:cNvPr id="156" name="Google Shape;156;p1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157" name="Google Shape;157;p15"/>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 name="Google Shape;158;p15"/>
          <p:cNvGrpSpPr/>
          <p:nvPr/>
        </p:nvGrpSpPr>
        <p:grpSpPr>
          <a:xfrm>
            <a:off x="457200" y="3923750"/>
            <a:ext cx="776889" cy="621300"/>
            <a:chOff x="457200" y="1378813"/>
            <a:chExt cx="776889" cy="621300"/>
          </a:xfrm>
        </p:grpSpPr>
        <p:sp>
          <p:nvSpPr>
            <p:cNvPr id="159" name="Google Shape;159;p15"/>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160" name="Google Shape;160;p15"/>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 name="Google Shape;161;p15"/>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2" name="Google Shape;162;p1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5"/>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p15"/>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7" name="Google Shape;167;p15"/>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68" name="Shape 168"/>
        <p:cNvGrpSpPr/>
        <p:nvPr/>
      </p:nvGrpSpPr>
      <p:grpSpPr>
        <a:xfrm>
          <a:off x="0" y="0"/>
          <a:ext cx="0" cy="0"/>
          <a:chOff x="0" y="0"/>
          <a:chExt cx="0" cy="0"/>
        </a:xfrm>
      </p:grpSpPr>
      <p:pic>
        <p:nvPicPr>
          <p:cNvPr id="169" name="Google Shape;169;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70" name="Google Shape;170;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
        <p:nvSpPr>
          <p:cNvPr id="172" name="Google Shape;172;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Web Development</a:t>
            </a:r>
            <a:endParaRPr b="0" i="0" sz="1800" u="none" cap="none" strike="noStrike">
              <a:solidFill>
                <a:srgbClr val="FFFFFF"/>
              </a:solidFill>
              <a:latin typeface="Roboto Medium"/>
              <a:ea typeface="Roboto Medium"/>
              <a:cs typeface="Roboto Medium"/>
              <a:sym typeface="Roboto Medium"/>
            </a:endParaRPr>
          </a:p>
        </p:txBody>
      </p:sp>
      <p:pic>
        <p:nvPicPr>
          <p:cNvPr id="173" name="Google Shape;173;p16"/>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74" name="Google Shape;174;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5" name="Google Shape;175;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6" name="Google Shape;176;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77" name="Google Shape;177;p16"/>
          <p:cNvPicPr preferRelativeResize="0"/>
          <p:nvPr/>
        </p:nvPicPr>
        <p:blipFill rotWithShape="1">
          <a:blip r:embed="rId4">
            <a:alphaModFix/>
          </a:blip>
          <a:srcRect b="0" l="0" r="0" t="0"/>
          <a:stretch/>
        </p:blipFill>
        <p:spPr>
          <a:xfrm>
            <a:off x="776110" y="1231212"/>
            <a:ext cx="2286002" cy="170306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78" name="Shape 178"/>
        <p:cNvGrpSpPr/>
        <p:nvPr/>
      </p:nvGrpSpPr>
      <p:grpSpPr>
        <a:xfrm>
          <a:off x="0" y="0"/>
          <a:ext cx="0" cy="0"/>
          <a:chOff x="0" y="0"/>
          <a:chExt cx="0" cy="0"/>
        </a:xfrm>
      </p:grpSpPr>
      <p:pic>
        <p:nvPicPr>
          <p:cNvPr id="179" name="Google Shape;179;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80" name="Google Shape;180;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UX/UI Design</a:t>
            </a:r>
            <a:endParaRPr b="0" i="0" sz="1800" u="none" cap="none" strike="noStrike">
              <a:solidFill>
                <a:srgbClr val="FFFFFF"/>
              </a:solidFill>
              <a:latin typeface="Roboto Medium"/>
              <a:ea typeface="Roboto Medium"/>
              <a:cs typeface="Roboto Medium"/>
              <a:sym typeface="Roboto Medium"/>
            </a:endParaRPr>
          </a:p>
        </p:txBody>
      </p:sp>
      <p:pic>
        <p:nvPicPr>
          <p:cNvPr id="182" name="Google Shape;182;p17"/>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83" name="Google Shape;183;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4" name="Google Shape;184;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5" name="Google Shape;185;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86" name="Google Shape;186;p17"/>
          <p:cNvPicPr preferRelativeResize="0"/>
          <p:nvPr/>
        </p:nvPicPr>
        <p:blipFill rotWithShape="1">
          <a:blip r:embed="rId4">
            <a:alphaModFix/>
          </a:blip>
          <a:srcRect b="0" l="0" r="0" t="0"/>
          <a:stretch/>
        </p:blipFill>
        <p:spPr>
          <a:xfrm>
            <a:off x="584735" y="1058550"/>
            <a:ext cx="2560322" cy="1920238"/>
          </a:xfrm>
          <a:prstGeom prst="rect">
            <a:avLst/>
          </a:prstGeom>
          <a:noFill/>
          <a:ln>
            <a:noFill/>
          </a:ln>
        </p:spPr>
      </p:pic>
      <p:sp>
        <p:nvSpPr>
          <p:cNvPr id="187" name="Google Shape;187;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88" name="Shape 188"/>
        <p:cNvGrpSpPr/>
        <p:nvPr/>
      </p:nvGrpSpPr>
      <p:grpSpPr>
        <a:xfrm>
          <a:off x="0" y="0"/>
          <a:ext cx="0" cy="0"/>
          <a:chOff x="0" y="0"/>
          <a:chExt cx="0" cy="0"/>
        </a:xfrm>
      </p:grpSpPr>
      <p:pic>
        <p:nvPicPr>
          <p:cNvPr id="189" name="Google Shape;189;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190" name="Google Shape;190;p1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Cybersecurity</a:t>
            </a:r>
            <a:endParaRPr b="0" i="0" sz="1800" u="none" cap="none" strike="noStrike">
              <a:solidFill>
                <a:srgbClr val="FFFFFF"/>
              </a:solidFill>
              <a:latin typeface="Roboto Medium"/>
              <a:ea typeface="Roboto Medium"/>
              <a:cs typeface="Roboto Medium"/>
              <a:sym typeface="Roboto Medium"/>
            </a:endParaRPr>
          </a:p>
        </p:txBody>
      </p:sp>
      <p:pic>
        <p:nvPicPr>
          <p:cNvPr id="192" name="Google Shape;192;p18"/>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193" name="Google Shape;193;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4" name="Google Shape;194;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5" name="Google Shape;195;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pic>
        <p:nvPicPr>
          <p:cNvPr id="196" name="Google Shape;196;p18"/>
          <p:cNvPicPr preferRelativeResize="0"/>
          <p:nvPr/>
        </p:nvPicPr>
        <p:blipFill rotWithShape="1">
          <a:blip r:embed="rId4">
            <a:alphaModFix/>
          </a:blip>
          <a:srcRect b="0" l="0" r="0" t="0"/>
          <a:stretch/>
        </p:blipFill>
        <p:spPr>
          <a:xfrm>
            <a:off x="678010" y="1152144"/>
            <a:ext cx="2286002" cy="1691641"/>
          </a:xfrm>
          <a:prstGeom prst="rect">
            <a:avLst/>
          </a:prstGeom>
          <a:noFill/>
          <a:ln>
            <a:noFill/>
          </a:ln>
        </p:spPr>
      </p:pic>
      <p:sp>
        <p:nvSpPr>
          <p:cNvPr id="197" name="Google Shape;197;p1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198" name="Shape 198"/>
        <p:cNvGrpSpPr/>
        <p:nvPr/>
      </p:nvGrpSpPr>
      <p:grpSpPr>
        <a:xfrm>
          <a:off x="0" y="0"/>
          <a:ext cx="0" cy="0"/>
          <a:chOff x="0" y="0"/>
          <a:chExt cx="0" cy="0"/>
        </a:xfrm>
      </p:grpSpPr>
      <p:pic>
        <p:nvPicPr>
          <p:cNvPr id="199" name="Google Shape;199;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200" name="Google Shape;200;p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1" name="Google Shape;201;p19"/>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202" name="Google Shape;202;p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FinTech</a:t>
            </a:r>
            <a:endParaRPr b="0" i="0" sz="1800" u="none" cap="none" strike="noStrike">
              <a:solidFill>
                <a:srgbClr val="FFFFFF"/>
              </a:solidFill>
              <a:latin typeface="Roboto Medium"/>
              <a:ea typeface="Roboto Medium"/>
              <a:cs typeface="Roboto Medium"/>
              <a:sym typeface="Roboto Medium"/>
            </a:endParaRPr>
          </a:p>
        </p:txBody>
      </p:sp>
      <p:sp>
        <p:nvSpPr>
          <p:cNvPr id="203" name="Google Shape;203;p1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4" name="Google Shape;204;p1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5" name="Google Shape;205;p1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206" name="Google Shape;206;p1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pic>
        <p:nvPicPr>
          <p:cNvPr id="207" name="Google Shape;207;p19"/>
          <p:cNvPicPr preferRelativeResize="0"/>
          <p:nvPr/>
        </p:nvPicPr>
        <p:blipFill rotWithShape="1">
          <a:blip r:embed="rId4">
            <a:alphaModFix/>
          </a:blip>
          <a:srcRect b="0" l="0" r="0" t="0"/>
          <a:stretch/>
        </p:blipFill>
        <p:spPr>
          <a:xfrm>
            <a:off x="913750" y="1045025"/>
            <a:ext cx="2330325" cy="23303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208" name="Shape 208"/>
        <p:cNvGrpSpPr/>
        <p:nvPr/>
      </p:nvGrpSpPr>
      <p:grpSpPr>
        <a:xfrm>
          <a:off x="0" y="0"/>
          <a:ext cx="0" cy="0"/>
          <a:chOff x="0" y="0"/>
          <a:chExt cx="0" cy="0"/>
        </a:xfrm>
      </p:grpSpPr>
      <p:pic>
        <p:nvPicPr>
          <p:cNvPr id="209" name="Google Shape;209;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49803"/>
              </a:srgbClr>
            </a:outerShdw>
          </a:effectLst>
        </p:spPr>
      </p:pic>
      <p:sp>
        <p:nvSpPr>
          <p:cNvPr id="210" name="Google Shape;210;p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 name="Google Shape;211;p20"/>
          <p:cNvPicPr preferRelativeResize="0"/>
          <p:nvPr/>
        </p:nvPicPr>
        <p:blipFill rotWithShape="1">
          <a:blip r:embed="rId3">
            <a:alphaModFix/>
          </a:blip>
          <a:srcRect b="0" l="0" r="0" t="0"/>
          <a:stretch/>
        </p:blipFill>
        <p:spPr>
          <a:xfrm>
            <a:off x="7899747" y="3982500"/>
            <a:ext cx="822959" cy="711201"/>
          </a:xfrm>
          <a:prstGeom prst="rect">
            <a:avLst/>
          </a:prstGeom>
          <a:noFill/>
          <a:ln>
            <a:noFill/>
          </a:ln>
          <a:effectLst>
            <a:outerShdw blurRad="57150" rotWithShape="0" algn="bl" dir="5400000" dist="19050">
              <a:srgbClr val="000000">
                <a:alpha val="49803"/>
              </a:srgbClr>
            </a:outerShdw>
          </a:effectLst>
        </p:spPr>
      </p:pic>
      <p:sp>
        <p:nvSpPr>
          <p:cNvPr id="212" name="Google Shape;212;p2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marR="0" rtl="0" algn="r">
              <a:lnSpc>
                <a:spcPct val="110000"/>
              </a:lnSpc>
              <a:spcBef>
                <a:spcPts val="0"/>
              </a:spcBef>
              <a:spcAft>
                <a:spcPts val="0"/>
              </a:spcAft>
              <a:buClr>
                <a:srgbClr val="000000"/>
              </a:buClr>
              <a:buSzPts val="1800"/>
              <a:buFont typeface="Arial"/>
              <a:buNone/>
            </a:pPr>
            <a:r>
              <a:rPr b="0" i="0" lang="en" sz="1800" u="none" cap="none" strike="noStrike">
                <a:solidFill>
                  <a:srgbClr val="FFFFFF"/>
                </a:solidFill>
                <a:latin typeface="Roboto Medium"/>
                <a:ea typeface="Roboto Medium"/>
                <a:cs typeface="Roboto Medium"/>
                <a:sym typeface="Roboto Medium"/>
              </a:rPr>
              <a:t>Digital Marketing</a:t>
            </a:r>
            <a:endParaRPr b="0" i="0" sz="1800" u="none" cap="none" strike="noStrike">
              <a:solidFill>
                <a:srgbClr val="FFFFFF"/>
              </a:solidFill>
              <a:latin typeface="Roboto Medium"/>
              <a:ea typeface="Roboto Medium"/>
              <a:cs typeface="Roboto Medium"/>
              <a:sym typeface="Roboto Medium"/>
            </a:endParaRPr>
          </a:p>
        </p:txBody>
      </p:sp>
      <p:sp>
        <p:nvSpPr>
          <p:cNvPr id="213" name="Google Shape;213;p2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FFFFFF"/>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4" name="Google Shape;214;p2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5" name="Google Shape;215;p2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1" i="0" sz="1400" u="none" cap="none" strike="noStrike">
                <a:solidFill>
                  <a:srgbClr val="000000"/>
                </a:solidFill>
                <a:latin typeface="Arial"/>
                <a:ea typeface="Arial"/>
                <a:cs typeface="Arial"/>
                <a:sym typeface="Arial"/>
              </a:defRPr>
            </a:lvl9pPr>
          </a:lstStyle>
          <a:p/>
        </p:txBody>
      </p:sp>
      <p:sp>
        <p:nvSpPr>
          <p:cNvPr id="216" name="Google Shape;216;p2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dk1"/>
                </a:solidFill>
                <a:latin typeface="Arial"/>
                <a:ea typeface="Arial"/>
                <a:cs typeface="Arial"/>
                <a:sym typeface="Arial"/>
              </a:rPr>
              <a:t>© 2019 Trilogy Education Services, Inc. </a:t>
            </a:r>
            <a:endParaRPr b="0" i="0" sz="600" u="none" cap="none" strike="noStrike">
              <a:solidFill>
                <a:srgbClr val="000000"/>
              </a:solidFill>
              <a:latin typeface="Arial"/>
              <a:ea typeface="Arial"/>
              <a:cs typeface="Arial"/>
              <a:sym typeface="Arial"/>
            </a:endParaRPr>
          </a:p>
        </p:txBody>
      </p:sp>
      <p:pic>
        <p:nvPicPr>
          <p:cNvPr id="217" name="Google Shape;217;p20"/>
          <p:cNvPicPr preferRelativeResize="0"/>
          <p:nvPr/>
        </p:nvPicPr>
        <p:blipFill rotWithShape="1">
          <a:blip r:embed="rId4">
            <a:alphaModFix/>
          </a:blip>
          <a:srcRect b="0" l="0" r="0" t="0"/>
          <a:stretch/>
        </p:blipFill>
        <p:spPr>
          <a:xfrm>
            <a:off x="854575" y="1056525"/>
            <a:ext cx="2068025" cy="2068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17" name="Shape 17"/>
        <p:cNvGrpSpPr/>
        <p:nvPr/>
      </p:nvGrpSpPr>
      <p:grpSpPr>
        <a:xfrm>
          <a:off x="0" y="0"/>
          <a:ext cx="0" cy="0"/>
          <a:chOff x="0" y="0"/>
          <a:chExt cx="0" cy="0"/>
        </a:xfrm>
      </p:grpSpPr>
      <p:sp>
        <p:nvSpPr>
          <p:cNvPr id="18" name="Google Shape;18;p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 name="Google Shape;19;p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0" name="Google Shape;20;p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1" name="Google Shape;21;p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2" name="Google Shape;22;p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3" name="Google Shape;23;p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 name="Google Shape;24;p3"/>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218" name="Shape 218"/>
        <p:cNvGrpSpPr/>
        <p:nvPr/>
      </p:nvGrpSpPr>
      <p:grpSpPr>
        <a:xfrm>
          <a:off x="0" y="0"/>
          <a:ext cx="0" cy="0"/>
          <a:chOff x="0" y="0"/>
          <a:chExt cx="0" cy="0"/>
        </a:xfrm>
      </p:grpSpPr>
      <p:pic>
        <p:nvPicPr>
          <p:cNvPr id="219" name="Google Shape;219;p21"/>
          <p:cNvPicPr preferRelativeResize="0"/>
          <p:nvPr/>
        </p:nvPicPr>
        <p:blipFill rotWithShape="1">
          <a:blip r:embed="rId2">
            <a:alphaModFix/>
          </a:blip>
          <a:srcRect b="119" l="0" r="0" t="118"/>
          <a:stretch/>
        </p:blipFill>
        <p:spPr>
          <a:xfrm>
            <a:off x="7048950" y="910275"/>
            <a:ext cx="1828800" cy="3784798"/>
          </a:xfrm>
          <a:prstGeom prst="rect">
            <a:avLst/>
          </a:prstGeom>
          <a:noFill/>
          <a:ln>
            <a:noFill/>
          </a:ln>
        </p:spPr>
      </p:pic>
      <p:sp>
        <p:nvSpPr>
          <p:cNvPr id="220" name="Google Shape;220;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1" name="Google Shape;221;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22" name="Google Shape;222;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Google Shape;223;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Google Shape;224;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25" name="Google Shape;225;p2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cxnSp>
        <p:nvCxnSpPr>
          <p:cNvPr id="226" name="Google Shape;226;p2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27" name="Google Shape;227;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228" name="Shape 228"/>
        <p:cNvGrpSpPr/>
        <p:nvPr/>
      </p:nvGrpSpPr>
      <p:grpSpPr>
        <a:xfrm>
          <a:off x="0" y="0"/>
          <a:ext cx="0" cy="0"/>
          <a:chOff x="0" y="0"/>
          <a:chExt cx="0" cy="0"/>
        </a:xfrm>
      </p:grpSpPr>
      <p:pic>
        <p:nvPicPr>
          <p:cNvPr id="229" name="Google Shape;229;p22"/>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230" name="Google Shape;230;p2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33" name="Google Shape;233;p22"/>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marR="0" rtl="0" algn="r">
              <a:lnSpc>
                <a:spcPct val="100000"/>
              </a:lnSpc>
              <a:spcBef>
                <a:spcPts val="0"/>
              </a:spcBef>
              <a:spcAft>
                <a:spcPts val="0"/>
              </a:spcAft>
              <a:buClr>
                <a:srgbClr val="000000"/>
              </a:buClr>
              <a:buSzPts val="2700"/>
              <a:buFont typeface="Arial"/>
              <a:buNone/>
            </a:pPr>
            <a:r>
              <a:rPr b="0" i="0" lang="en" sz="2700" u="none" cap="none" strike="noStrike">
                <a:solidFill>
                  <a:srgbClr val="FFFFFF"/>
                </a:solidFill>
                <a:latin typeface="Roboto Light"/>
                <a:ea typeface="Roboto Light"/>
                <a:cs typeface="Roboto Light"/>
                <a:sym typeface="Roboto Light"/>
              </a:rPr>
              <a:t>Instructor Demonstration</a:t>
            </a:r>
            <a:endParaRPr b="0" i="0" sz="2700" u="none" cap="none" strike="noStrike">
              <a:solidFill>
                <a:srgbClr val="FFFFFF"/>
              </a:solidFill>
              <a:latin typeface="Roboto Light"/>
              <a:ea typeface="Roboto Light"/>
              <a:cs typeface="Roboto Light"/>
              <a:sym typeface="Roboto Light"/>
            </a:endParaRPr>
          </a:p>
        </p:txBody>
      </p:sp>
      <p:sp>
        <p:nvSpPr>
          <p:cNvPr id="234" name="Google Shape;234;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35" name="Google Shape;235;p22"/>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36" name="Google Shape;236;p22"/>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237" name="Shape 237"/>
        <p:cNvGrpSpPr/>
        <p:nvPr/>
      </p:nvGrpSpPr>
      <p:grpSpPr>
        <a:xfrm>
          <a:off x="0" y="0"/>
          <a:ext cx="0" cy="0"/>
          <a:chOff x="0" y="0"/>
          <a:chExt cx="0" cy="0"/>
        </a:xfrm>
      </p:grpSpPr>
      <p:pic>
        <p:nvPicPr>
          <p:cNvPr id="238" name="Google Shape;238;p23"/>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239" name="Google Shape;239;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0" name="Google Shape;240;p23"/>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241" name="Google Shape;241;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23"/>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 name="Google Shape;243;p23"/>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4" name="Google Shape;244;p23"/>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245" name="Google Shape;245;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46" name="Google Shape;246;p23"/>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247" name="Shape 247"/>
        <p:cNvGrpSpPr/>
        <p:nvPr/>
      </p:nvGrpSpPr>
      <p:grpSpPr>
        <a:xfrm>
          <a:off x="0" y="0"/>
          <a:ext cx="0" cy="0"/>
          <a:chOff x="0" y="0"/>
          <a:chExt cx="0" cy="0"/>
        </a:xfrm>
      </p:grpSpPr>
      <p:sp>
        <p:nvSpPr>
          <p:cNvPr id="248" name="Google Shape;248;p24"/>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9" name="Google Shape;249;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50" name="Google Shape;250;p2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51" name="Google Shape;251;p24"/>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52" name="Google Shape;252;p24"/>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3" name="Google Shape;253;p24"/>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54" name="Google Shape;254;p2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55" name="Google Shape;255;p24"/>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256" name="Google Shape;256;p24"/>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257" name="Shape 257"/>
        <p:cNvGrpSpPr/>
        <p:nvPr/>
      </p:nvGrpSpPr>
      <p:grpSpPr>
        <a:xfrm>
          <a:off x="0" y="0"/>
          <a:ext cx="0" cy="0"/>
          <a:chOff x="0" y="0"/>
          <a:chExt cx="0" cy="0"/>
        </a:xfrm>
      </p:grpSpPr>
      <p:pic>
        <p:nvPicPr>
          <p:cNvPr id="258" name="Google Shape;258;p25"/>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259" name="Google Shape;259;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25"/>
          <p:cNvPicPr preferRelativeResize="0"/>
          <p:nvPr/>
        </p:nvPicPr>
        <p:blipFill rotWithShape="1">
          <a:blip r:embed="rId3">
            <a:alphaModFix/>
          </a:blip>
          <a:srcRect b="0" l="209" r="208" t="0"/>
          <a:stretch/>
        </p:blipFill>
        <p:spPr>
          <a:xfrm>
            <a:off x="858369" y="1097625"/>
            <a:ext cx="1737361" cy="1980591"/>
          </a:xfrm>
          <a:prstGeom prst="rect">
            <a:avLst/>
          </a:prstGeom>
          <a:noFill/>
          <a:ln>
            <a:noFill/>
          </a:ln>
        </p:spPr>
      </p:pic>
      <p:sp>
        <p:nvSpPr>
          <p:cNvPr id="261" name="Google Shape;261;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2" name="Google Shape;262;p25"/>
          <p:cNvPicPr preferRelativeResize="0"/>
          <p:nvPr/>
        </p:nvPicPr>
        <p:blipFill rotWithShape="1">
          <a:blip r:embed="rId4">
            <a:alphaModFix/>
          </a:blip>
          <a:srcRect b="0" l="0" r="0" t="0"/>
          <a:stretch/>
        </p:blipFill>
        <p:spPr>
          <a:xfrm>
            <a:off x="8062160" y="3975150"/>
            <a:ext cx="548640" cy="725893"/>
          </a:xfrm>
          <a:prstGeom prst="rect">
            <a:avLst/>
          </a:prstGeom>
          <a:noFill/>
          <a:ln>
            <a:noFill/>
          </a:ln>
        </p:spPr>
      </p:pic>
      <p:sp>
        <p:nvSpPr>
          <p:cNvPr id="263" name="Google Shape;263;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4" name="Google Shape;264;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5" name="Google Shape;265;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Due Date:</a:t>
            </a:r>
            <a:endParaRPr b="1" i="0" sz="1300" u="none" cap="none" strike="noStrike">
              <a:solidFill>
                <a:srgbClr val="FFFFFF"/>
              </a:solidFill>
              <a:latin typeface="Roboto"/>
              <a:ea typeface="Roboto"/>
              <a:cs typeface="Roboto"/>
              <a:sym typeface="Roboto"/>
            </a:endParaRPr>
          </a:p>
        </p:txBody>
      </p:sp>
      <p:sp>
        <p:nvSpPr>
          <p:cNvPr id="266" name="Google Shape;266;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67" name="Google Shape;267;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268" name="Shape 268"/>
        <p:cNvGrpSpPr/>
        <p:nvPr/>
      </p:nvGrpSpPr>
      <p:grpSpPr>
        <a:xfrm>
          <a:off x="0" y="0"/>
          <a:ext cx="0" cy="0"/>
          <a:chOff x="0" y="0"/>
          <a:chExt cx="0" cy="0"/>
        </a:xfrm>
      </p:grpSpPr>
      <p:sp>
        <p:nvSpPr>
          <p:cNvPr id="269" name="Google Shape;269;p26"/>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marR="0" rtl="0" algn="l">
              <a:lnSpc>
                <a:spcPct val="100000"/>
              </a:lnSpc>
              <a:spcBef>
                <a:spcPts val="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1pPr>
            <a:lvl2pPr indent="-317500" lvl="1" marL="914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2pPr>
            <a:lvl3pPr indent="-317500" lvl="2" marL="1371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3pPr>
            <a:lvl4pPr indent="-317500" lvl="3" marL="18288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4pPr>
            <a:lvl5pPr indent="-317500" lvl="4" marL="22860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5pPr>
            <a:lvl6pPr indent="-317500" lvl="5" marL="27432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6pPr>
            <a:lvl7pPr indent="-317500" lvl="6" marL="32004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7pPr>
            <a:lvl8pPr indent="-317500" lvl="7" marL="3657600" marR="0" rtl="0" algn="l">
              <a:lnSpc>
                <a:spcPct val="100000"/>
              </a:lnSpc>
              <a:spcBef>
                <a:spcPts val="800"/>
              </a:spcBef>
              <a:spcAft>
                <a:spcPts val="0"/>
              </a:spcAft>
              <a:buClr>
                <a:srgbClr val="000000"/>
              </a:buClr>
              <a:buSzPts val="1400"/>
              <a:buFont typeface="Roboto"/>
              <a:buChar char="○"/>
              <a:defRPr b="0" i="0" sz="1400" u="none" cap="none" strike="noStrike">
                <a:solidFill>
                  <a:srgbClr val="000000"/>
                </a:solidFill>
                <a:latin typeface="Roboto"/>
                <a:ea typeface="Roboto"/>
                <a:cs typeface="Roboto"/>
                <a:sym typeface="Roboto"/>
              </a:defRPr>
            </a:lvl8pPr>
            <a:lvl9pPr indent="-317500" lvl="8" marL="4114800" marR="0" rtl="0" algn="l">
              <a:lnSpc>
                <a:spcPct val="100000"/>
              </a:lnSpc>
              <a:spcBef>
                <a:spcPts val="800"/>
              </a:spcBef>
              <a:spcAft>
                <a:spcPts val="800"/>
              </a:spcAft>
              <a:buClr>
                <a:srgbClr val="000000"/>
              </a:buClr>
              <a:buSzPts val="1400"/>
              <a:buFont typeface="Roboto"/>
              <a:buChar char="■"/>
              <a:defRPr b="0" i="0" sz="1400" u="none" cap="none" strike="noStrike">
                <a:solidFill>
                  <a:srgbClr val="000000"/>
                </a:solidFill>
                <a:latin typeface="Roboto"/>
                <a:ea typeface="Roboto"/>
                <a:cs typeface="Roboto"/>
                <a:sym typeface="Roboto"/>
              </a:defRPr>
            </a:lvl9pPr>
          </a:lstStyle>
          <a:p/>
        </p:txBody>
      </p:sp>
      <p:sp>
        <p:nvSpPr>
          <p:cNvPr id="270" name="Google Shape;270;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71" name="Google Shape;271;p2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pic>
        <p:nvPicPr>
          <p:cNvPr id="272" name="Google Shape;272;p26"/>
          <p:cNvPicPr preferRelativeResize="0"/>
          <p:nvPr/>
        </p:nvPicPr>
        <p:blipFill rotWithShape="1">
          <a:blip r:embed="rId2">
            <a:alphaModFix/>
          </a:blip>
          <a:srcRect b="0" l="504" r="503" t="0"/>
          <a:stretch/>
        </p:blipFill>
        <p:spPr>
          <a:xfrm>
            <a:off x="8257069" y="4200875"/>
            <a:ext cx="548641" cy="624077"/>
          </a:xfrm>
          <a:prstGeom prst="rect">
            <a:avLst/>
          </a:prstGeom>
          <a:noFill/>
          <a:ln>
            <a:noFill/>
          </a:ln>
        </p:spPr>
      </p:pic>
      <p:sp>
        <p:nvSpPr>
          <p:cNvPr id="273" name="Google Shape;273;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4" name="Google Shape;274;p26"/>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75" name="Google Shape;275;p2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76" name="Google Shape;276;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marR="0" rtl="0" algn="r">
              <a:lnSpc>
                <a:spcPct val="100000"/>
              </a:lnSpc>
              <a:spcBef>
                <a:spcPts val="0"/>
              </a:spcBef>
              <a:spcAft>
                <a:spcPts val="0"/>
              </a:spcAft>
              <a:buClr>
                <a:srgbClr val="000000"/>
              </a:buClr>
              <a:buSzPts val="1000"/>
              <a:buFont typeface="Arial"/>
              <a:buNone/>
              <a:defRPr b="0" i="0" sz="10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77" name="Google Shape;277;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278" name="Shape 278"/>
        <p:cNvGrpSpPr/>
        <p:nvPr/>
      </p:nvGrpSpPr>
      <p:grpSpPr>
        <a:xfrm>
          <a:off x="0" y="0"/>
          <a:ext cx="0" cy="0"/>
          <a:chOff x="0" y="0"/>
          <a:chExt cx="0" cy="0"/>
        </a:xfrm>
      </p:grpSpPr>
      <p:sp>
        <p:nvSpPr>
          <p:cNvPr id="279" name="Google Shape;279;p2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1" name="Google Shape;281;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282" name="Google Shape;282;p2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283" name="Google Shape;283;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84" name="Google Shape;284;p2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285" name="Google Shape;285;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286" name="Google Shape;286;p27"/>
          <p:cNvGrpSpPr/>
          <p:nvPr/>
        </p:nvGrpSpPr>
        <p:grpSpPr>
          <a:xfrm>
            <a:off x="457200" y="1300225"/>
            <a:ext cx="776889" cy="621300"/>
            <a:chOff x="457200" y="1378813"/>
            <a:chExt cx="776889" cy="621300"/>
          </a:xfrm>
        </p:grpSpPr>
        <p:sp>
          <p:nvSpPr>
            <p:cNvPr id="287" name="Google Shape;287;p2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01</a:t>
              </a:r>
              <a:endParaRPr b="0" i="0" sz="3000" u="none" cap="none" strike="noStrike">
                <a:solidFill>
                  <a:srgbClr val="000000"/>
                </a:solidFill>
                <a:latin typeface="Roboto Thin"/>
                <a:ea typeface="Roboto Thin"/>
                <a:cs typeface="Roboto Thin"/>
                <a:sym typeface="Roboto Thin"/>
              </a:endParaRPr>
            </a:p>
          </p:txBody>
        </p:sp>
        <p:sp>
          <p:nvSpPr>
            <p:cNvPr id="288" name="Google Shape;288;p2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9" name="Google Shape;289;p27"/>
          <p:cNvGrpSpPr/>
          <p:nvPr/>
        </p:nvGrpSpPr>
        <p:grpSpPr>
          <a:xfrm>
            <a:off x="457200" y="2000125"/>
            <a:ext cx="776889" cy="621300"/>
            <a:chOff x="457200" y="1378813"/>
            <a:chExt cx="776889" cy="621300"/>
          </a:xfrm>
        </p:grpSpPr>
        <p:sp>
          <p:nvSpPr>
            <p:cNvPr id="290" name="Google Shape;290;p2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Roboto Thin"/>
                  <a:ea typeface="Roboto Thin"/>
                  <a:cs typeface="Roboto Thin"/>
                  <a:sym typeface="Roboto Thin"/>
                </a:rPr>
                <a:t>02</a:t>
              </a:r>
              <a:endParaRPr b="0" i="0" sz="3000" u="none" cap="none" strike="noStrike">
                <a:solidFill>
                  <a:srgbClr val="000000"/>
                </a:solidFill>
                <a:latin typeface="Roboto Thin"/>
                <a:ea typeface="Roboto Thin"/>
                <a:cs typeface="Roboto Thin"/>
                <a:sym typeface="Roboto Thin"/>
              </a:endParaRPr>
            </a:p>
          </p:txBody>
        </p:sp>
        <p:sp>
          <p:nvSpPr>
            <p:cNvPr id="291" name="Google Shape;291;p2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2" name="Google Shape;292;p27"/>
          <p:cNvGrpSpPr/>
          <p:nvPr/>
        </p:nvGrpSpPr>
        <p:grpSpPr>
          <a:xfrm>
            <a:off x="457200" y="2692850"/>
            <a:ext cx="776889" cy="621300"/>
            <a:chOff x="457200" y="1378813"/>
            <a:chExt cx="776889" cy="621300"/>
          </a:xfrm>
        </p:grpSpPr>
        <p:sp>
          <p:nvSpPr>
            <p:cNvPr id="293" name="Google Shape;293;p2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294" name="Google Shape;294;p2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95" name="Google Shape;295;p27"/>
          <p:cNvGrpSpPr/>
          <p:nvPr/>
        </p:nvGrpSpPr>
        <p:grpSpPr>
          <a:xfrm>
            <a:off x="457200" y="3390350"/>
            <a:ext cx="776889" cy="621300"/>
            <a:chOff x="457200" y="1378813"/>
            <a:chExt cx="776889" cy="621300"/>
          </a:xfrm>
        </p:grpSpPr>
        <p:sp>
          <p:nvSpPr>
            <p:cNvPr id="296" name="Google Shape;296;p27"/>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297" name="Google Shape;297;p27"/>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8" name="Google Shape;298;p27"/>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99" name="Google Shape;299;p2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3" name="Google Shape;303;p27"/>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04" name="Google Shape;304;p27"/>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05" name="Google Shape;305;p27"/>
          <p:cNvGrpSpPr/>
          <p:nvPr/>
        </p:nvGrpSpPr>
        <p:grpSpPr>
          <a:xfrm>
            <a:off x="469500" y="4083075"/>
            <a:ext cx="776889" cy="621300"/>
            <a:chOff x="457200" y="1378813"/>
            <a:chExt cx="776889" cy="621300"/>
          </a:xfrm>
        </p:grpSpPr>
        <p:sp>
          <p:nvSpPr>
            <p:cNvPr id="306" name="Google Shape;306;p27"/>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07" name="Google Shape;307;p27"/>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8" name="Google Shape;308;p2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310" name="Shape 310"/>
        <p:cNvGrpSpPr/>
        <p:nvPr/>
      </p:nvGrpSpPr>
      <p:grpSpPr>
        <a:xfrm>
          <a:off x="0" y="0"/>
          <a:ext cx="0" cy="0"/>
          <a:chOff x="0" y="0"/>
          <a:chExt cx="0" cy="0"/>
        </a:xfrm>
      </p:grpSpPr>
      <p:sp>
        <p:nvSpPr>
          <p:cNvPr id="311" name="Google Shape;311;p2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13" name="Google Shape;313;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14" name="Google Shape;314;p2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15" name="Google Shape;315;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16" name="Google Shape;316;p2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17" name="Google Shape;317;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18" name="Google Shape;318;p28"/>
          <p:cNvGrpSpPr/>
          <p:nvPr/>
        </p:nvGrpSpPr>
        <p:grpSpPr>
          <a:xfrm>
            <a:off x="457200" y="1237825"/>
            <a:ext cx="776900" cy="486300"/>
            <a:chOff x="457200" y="1466425"/>
            <a:chExt cx="776900" cy="486300"/>
          </a:xfrm>
        </p:grpSpPr>
        <p:sp>
          <p:nvSpPr>
            <p:cNvPr id="319" name="Google Shape;319;p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320" name="Google Shape;320;p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1" name="Google Shape;321;p28"/>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22" name="Google Shape;322;p2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3" name="Google Shape;323;p28"/>
          <p:cNvGrpSpPr/>
          <p:nvPr/>
        </p:nvGrpSpPr>
        <p:grpSpPr>
          <a:xfrm>
            <a:off x="457200" y="1828900"/>
            <a:ext cx="776900" cy="486300"/>
            <a:chOff x="457200" y="1466425"/>
            <a:chExt cx="776900" cy="486300"/>
          </a:xfrm>
        </p:grpSpPr>
        <p:sp>
          <p:nvSpPr>
            <p:cNvPr id="324" name="Google Shape;324;p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325" name="Google Shape;325;p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6" name="Google Shape;326;p2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7" name="Google Shape;327;p28"/>
          <p:cNvGrpSpPr/>
          <p:nvPr/>
        </p:nvGrpSpPr>
        <p:grpSpPr>
          <a:xfrm>
            <a:off x="457200" y="2419975"/>
            <a:ext cx="776900" cy="486300"/>
            <a:chOff x="457200" y="1466425"/>
            <a:chExt cx="776900" cy="486300"/>
          </a:xfrm>
        </p:grpSpPr>
        <p:sp>
          <p:nvSpPr>
            <p:cNvPr id="328" name="Google Shape;328;p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329" name="Google Shape;329;p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0" name="Google Shape;330;p2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 name="Google Shape;331;p28"/>
          <p:cNvGrpSpPr/>
          <p:nvPr/>
        </p:nvGrpSpPr>
        <p:grpSpPr>
          <a:xfrm>
            <a:off x="457200" y="3011050"/>
            <a:ext cx="776900" cy="486300"/>
            <a:chOff x="457200" y="1466425"/>
            <a:chExt cx="776900" cy="486300"/>
          </a:xfrm>
        </p:grpSpPr>
        <p:sp>
          <p:nvSpPr>
            <p:cNvPr id="332" name="Google Shape;332;p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333" name="Google Shape;333;p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4" name="Google Shape;334;p2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5" name="Google Shape;335;p28"/>
          <p:cNvGrpSpPr/>
          <p:nvPr/>
        </p:nvGrpSpPr>
        <p:grpSpPr>
          <a:xfrm>
            <a:off x="457200" y="3602137"/>
            <a:ext cx="776900" cy="486300"/>
            <a:chOff x="457200" y="1466425"/>
            <a:chExt cx="776900" cy="486300"/>
          </a:xfrm>
        </p:grpSpPr>
        <p:sp>
          <p:nvSpPr>
            <p:cNvPr id="336" name="Google Shape;336;p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37" name="Google Shape;337;p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8" name="Google Shape;338;p2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9" name="Google Shape;339;p28"/>
          <p:cNvGrpSpPr/>
          <p:nvPr/>
        </p:nvGrpSpPr>
        <p:grpSpPr>
          <a:xfrm>
            <a:off x="457200" y="4193262"/>
            <a:ext cx="776900" cy="486300"/>
            <a:chOff x="457200" y="1466425"/>
            <a:chExt cx="776900" cy="486300"/>
          </a:xfrm>
        </p:grpSpPr>
        <p:sp>
          <p:nvSpPr>
            <p:cNvPr id="340" name="Google Shape;340;p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341" name="Google Shape;341;p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2" name="Google Shape;342;p28"/>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3" name="Google Shape;343;p28"/>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4" name="Google Shape;344;p28"/>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5" name="Google Shape;345;p28"/>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46" name="Google Shape;346;p28"/>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347" name="Shape 347"/>
        <p:cNvGrpSpPr/>
        <p:nvPr/>
      </p:nvGrpSpPr>
      <p:grpSpPr>
        <a:xfrm>
          <a:off x="0" y="0"/>
          <a:ext cx="0" cy="0"/>
          <a:chOff x="0" y="0"/>
          <a:chExt cx="0" cy="0"/>
        </a:xfrm>
      </p:grpSpPr>
      <p:sp>
        <p:nvSpPr>
          <p:cNvPr id="348" name="Google Shape;348;p2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0" name="Google Shape;350;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51" name="Google Shape;351;p2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52" name="Google Shape;352;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53" name="Google Shape;353;p2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54" name="Google Shape;354;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55" name="Google Shape;355;p29"/>
          <p:cNvGrpSpPr/>
          <p:nvPr/>
        </p:nvGrpSpPr>
        <p:grpSpPr>
          <a:xfrm>
            <a:off x="457200" y="1237825"/>
            <a:ext cx="776900" cy="486300"/>
            <a:chOff x="457200" y="1466425"/>
            <a:chExt cx="776900" cy="486300"/>
          </a:xfrm>
        </p:grpSpPr>
        <p:sp>
          <p:nvSpPr>
            <p:cNvPr id="356" name="Google Shape;356;p29"/>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01</a:t>
              </a:r>
              <a:endParaRPr b="0" i="0" sz="3000" u="none" cap="none" strike="noStrike">
                <a:solidFill>
                  <a:srgbClr val="FFFFFF"/>
                </a:solidFill>
                <a:latin typeface="Roboto Thin"/>
                <a:ea typeface="Roboto Thin"/>
                <a:cs typeface="Roboto Thin"/>
                <a:sym typeface="Roboto Thin"/>
              </a:endParaRPr>
            </a:p>
          </p:txBody>
        </p:sp>
        <p:sp>
          <p:nvSpPr>
            <p:cNvPr id="357" name="Google Shape;357;p29"/>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58" name="Google Shape;358;p29"/>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59" name="Google Shape;359;p2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0" name="Google Shape;360;p29"/>
          <p:cNvGrpSpPr/>
          <p:nvPr/>
        </p:nvGrpSpPr>
        <p:grpSpPr>
          <a:xfrm>
            <a:off x="457200" y="1828900"/>
            <a:ext cx="776900" cy="486300"/>
            <a:chOff x="457200" y="1466425"/>
            <a:chExt cx="776900" cy="486300"/>
          </a:xfrm>
        </p:grpSpPr>
        <p:sp>
          <p:nvSpPr>
            <p:cNvPr id="361" name="Google Shape;361;p29"/>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02</a:t>
              </a:r>
              <a:endParaRPr b="0" i="0" sz="3000" u="none" cap="none" strike="noStrike">
                <a:solidFill>
                  <a:srgbClr val="FFFFFF"/>
                </a:solidFill>
                <a:latin typeface="Roboto Thin"/>
                <a:ea typeface="Roboto Thin"/>
                <a:cs typeface="Roboto Thin"/>
                <a:sym typeface="Roboto Thin"/>
              </a:endParaRPr>
            </a:p>
          </p:txBody>
        </p:sp>
        <p:sp>
          <p:nvSpPr>
            <p:cNvPr id="362" name="Google Shape;362;p29"/>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3" name="Google Shape;363;p2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4" name="Google Shape;364;p29"/>
          <p:cNvGrpSpPr/>
          <p:nvPr/>
        </p:nvGrpSpPr>
        <p:grpSpPr>
          <a:xfrm>
            <a:off x="457200" y="2419975"/>
            <a:ext cx="776900" cy="486300"/>
            <a:chOff x="457200" y="1466425"/>
            <a:chExt cx="776900" cy="486300"/>
          </a:xfrm>
        </p:grpSpPr>
        <p:sp>
          <p:nvSpPr>
            <p:cNvPr id="365" name="Google Shape;365;p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03</a:t>
              </a:r>
              <a:endParaRPr b="0" i="0" sz="3000" u="none" cap="none" strike="noStrike">
                <a:solidFill>
                  <a:srgbClr val="FFFFFF"/>
                </a:solidFill>
                <a:latin typeface="Roboto Thin"/>
                <a:ea typeface="Roboto Thin"/>
                <a:cs typeface="Roboto Thin"/>
                <a:sym typeface="Roboto Thin"/>
              </a:endParaRPr>
            </a:p>
          </p:txBody>
        </p:sp>
        <p:sp>
          <p:nvSpPr>
            <p:cNvPr id="366" name="Google Shape;366;p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2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8" name="Google Shape;368;p29"/>
          <p:cNvGrpSpPr/>
          <p:nvPr/>
        </p:nvGrpSpPr>
        <p:grpSpPr>
          <a:xfrm>
            <a:off x="457200" y="3011050"/>
            <a:ext cx="776900" cy="486300"/>
            <a:chOff x="457200" y="1466425"/>
            <a:chExt cx="776900" cy="486300"/>
          </a:xfrm>
        </p:grpSpPr>
        <p:sp>
          <p:nvSpPr>
            <p:cNvPr id="369" name="Google Shape;369;p29"/>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04</a:t>
              </a:r>
              <a:endParaRPr b="0" i="0" sz="3000" u="none" cap="none" strike="noStrike">
                <a:solidFill>
                  <a:srgbClr val="FFFFFF"/>
                </a:solidFill>
                <a:latin typeface="Roboto Thin"/>
                <a:ea typeface="Roboto Thin"/>
                <a:cs typeface="Roboto Thin"/>
                <a:sym typeface="Roboto Thin"/>
              </a:endParaRPr>
            </a:p>
          </p:txBody>
        </p:sp>
        <p:sp>
          <p:nvSpPr>
            <p:cNvPr id="370" name="Google Shape;370;p29"/>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1" name="Google Shape;371;p2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2" name="Google Shape;372;p29"/>
          <p:cNvGrpSpPr/>
          <p:nvPr/>
        </p:nvGrpSpPr>
        <p:grpSpPr>
          <a:xfrm>
            <a:off x="457200" y="3602137"/>
            <a:ext cx="776900" cy="486300"/>
            <a:chOff x="457200" y="1466425"/>
            <a:chExt cx="776900" cy="486300"/>
          </a:xfrm>
        </p:grpSpPr>
        <p:sp>
          <p:nvSpPr>
            <p:cNvPr id="373" name="Google Shape;373;p29"/>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05</a:t>
              </a:r>
              <a:endParaRPr b="0" i="0" sz="3000" u="none" cap="none" strike="noStrike">
                <a:solidFill>
                  <a:srgbClr val="FFFFFF"/>
                </a:solidFill>
                <a:latin typeface="Roboto Thin"/>
                <a:ea typeface="Roboto Thin"/>
                <a:cs typeface="Roboto Thin"/>
                <a:sym typeface="Roboto Thin"/>
              </a:endParaRPr>
            </a:p>
          </p:txBody>
        </p:sp>
        <p:sp>
          <p:nvSpPr>
            <p:cNvPr id="374" name="Google Shape;374;p29"/>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5" name="Google Shape;375;p2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6" name="Google Shape;376;p29"/>
          <p:cNvGrpSpPr/>
          <p:nvPr/>
        </p:nvGrpSpPr>
        <p:grpSpPr>
          <a:xfrm>
            <a:off x="457200" y="4193262"/>
            <a:ext cx="776900" cy="486300"/>
            <a:chOff x="457200" y="1466425"/>
            <a:chExt cx="776900" cy="486300"/>
          </a:xfrm>
        </p:grpSpPr>
        <p:sp>
          <p:nvSpPr>
            <p:cNvPr id="377" name="Google Shape;377;p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Thin"/>
                  <a:ea typeface="Roboto Thin"/>
                  <a:cs typeface="Roboto Thin"/>
                  <a:sym typeface="Roboto Thin"/>
                </a:rPr>
                <a:t>06</a:t>
              </a:r>
              <a:endParaRPr b="0" i="0" sz="3000" u="none" cap="none" strike="noStrike">
                <a:solidFill>
                  <a:srgbClr val="FFFFFF"/>
                </a:solidFill>
                <a:latin typeface="Roboto Thin"/>
                <a:ea typeface="Roboto Thin"/>
                <a:cs typeface="Roboto Thin"/>
                <a:sym typeface="Roboto Thin"/>
              </a:endParaRPr>
            </a:p>
          </p:txBody>
        </p:sp>
        <p:sp>
          <p:nvSpPr>
            <p:cNvPr id="378" name="Google Shape;378;p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9" name="Google Shape;379;p29"/>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0" name="Google Shape;380;p29"/>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1" name="Google Shape;381;p29"/>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2" name="Google Shape;382;p29"/>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3" name="Google Shape;383;p29"/>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84" name="Shape 384"/>
        <p:cNvGrpSpPr/>
        <p:nvPr/>
      </p:nvGrpSpPr>
      <p:grpSpPr>
        <a:xfrm>
          <a:off x="0" y="0"/>
          <a:ext cx="0" cy="0"/>
          <a:chOff x="0" y="0"/>
          <a:chExt cx="0" cy="0"/>
        </a:xfrm>
      </p:grpSpPr>
      <p:sp>
        <p:nvSpPr>
          <p:cNvPr id="385" name="Google Shape;385;p3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7" name="Google Shape;387;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388" name="Google Shape;388;p3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389" name="Google Shape;389;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390" name="Google Shape;390;p3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391" name="Google Shape;391;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392" name="Google Shape;392;p30"/>
          <p:cNvGrpSpPr/>
          <p:nvPr/>
        </p:nvGrpSpPr>
        <p:grpSpPr>
          <a:xfrm>
            <a:off x="457222" y="1149803"/>
            <a:ext cx="713194" cy="446423"/>
            <a:chOff x="457200" y="1466425"/>
            <a:chExt cx="776900" cy="486300"/>
          </a:xfrm>
        </p:grpSpPr>
        <p:sp>
          <p:nvSpPr>
            <p:cNvPr id="393" name="Google Shape;393;p3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01</a:t>
              </a:r>
              <a:endParaRPr b="0" i="0" sz="2600" u="none" cap="none" strike="noStrike">
                <a:solidFill>
                  <a:srgbClr val="FFFFFF"/>
                </a:solidFill>
                <a:latin typeface="Roboto Light"/>
                <a:ea typeface="Roboto Light"/>
                <a:cs typeface="Roboto Light"/>
                <a:sym typeface="Roboto Light"/>
              </a:endParaRPr>
            </a:p>
          </p:txBody>
        </p:sp>
        <p:sp>
          <p:nvSpPr>
            <p:cNvPr id="394" name="Google Shape;394;p3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5" name="Google Shape;395;p30"/>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6" name="Google Shape;396;p3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7" name="Google Shape;397;p30"/>
          <p:cNvGrpSpPr/>
          <p:nvPr/>
        </p:nvGrpSpPr>
        <p:grpSpPr>
          <a:xfrm>
            <a:off x="457222" y="1672428"/>
            <a:ext cx="713194" cy="446423"/>
            <a:chOff x="457200" y="1466425"/>
            <a:chExt cx="776900" cy="486300"/>
          </a:xfrm>
        </p:grpSpPr>
        <p:sp>
          <p:nvSpPr>
            <p:cNvPr id="398" name="Google Shape;398;p3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02</a:t>
              </a:r>
              <a:endParaRPr b="0" i="0" sz="2600" u="none" cap="none" strike="noStrike">
                <a:solidFill>
                  <a:srgbClr val="FFFFFF"/>
                </a:solidFill>
                <a:latin typeface="Roboto Light"/>
                <a:ea typeface="Roboto Light"/>
                <a:cs typeface="Roboto Light"/>
                <a:sym typeface="Roboto Light"/>
              </a:endParaRPr>
            </a:p>
          </p:txBody>
        </p:sp>
        <p:sp>
          <p:nvSpPr>
            <p:cNvPr id="399" name="Google Shape;399;p3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0" name="Google Shape;400;p30"/>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1" name="Google Shape;401;p3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2" name="Google Shape;402;p30"/>
          <p:cNvGrpSpPr/>
          <p:nvPr/>
        </p:nvGrpSpPr>
        <p:grpSpPr>
          <a:xfrm>
            <a:off x="457197" y="2195578"/>
            <a:ext cx="713194" cy="446423"/>
            <a:chOff x="457200" y="1466425"/>
            <a:chExt cx="776900" cy="486300"/>
          </a:xfrm>
        </p:grpSpPr>
        <p:sp>
          <p:nvSpPr>
            <p:cNvPr id="403" name="Google Shape;403;p3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03</a:t>
              </a:r>
              <a:endParaRPr b="0" i="0" sz="2600" u="none" cap="none" strike="noStrike">
                <a:solidFill>
                  <a:srgbClr val="FFFFFF"/>
                </a:solidFill>
                <a:latin typeface="Roboto Light"/>
                <a:ea typeface="Roboto Light"/>
                <a:cs typeface="Roboto Light"/>
                <a:sym typeface="Roboto Light"/>
              </a:endParaRPr>
            </a:p>
          </p:txBody>
        </p:sp>
        <p:sp>
          <p:nvSpPr>
            <p:cNvPr id="404" name="Google Shape;404;p3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5" name="Google Shape;405;p30"/>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06" name="Google Shape;406;p3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7" name="Google Shape;407;p30"/>
          <p:cNvGrpSpPr/>
          <p:nvPr/>
        </p:nvGrpSpPr>
        <p:grpSpPr>
          <a:xfrm>
            <a:off x="457197" y="2718203"/>
            <a:ext cx="713194" cy="446423"/>
            <a:chOff x="457200" y="1466425"/>
            <a:chExt cx="776900" cy="486300"/>
          </a:xfrm>
        </p:grpSpPr>
        <p:sp>
          <p:nvSpPr>
            <p:cNvPr id="408" name="Google Shape;408;p3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04</a:t>
              </a:r>
              <a:endParaRPr b="0" i="0" sz="2600" u="none" cap="none" strike="noStrike">
                <a:solidFill>
                  <a:srgbClr val="FFFFFF"/>
                </a:solidFill>
                <a:latin typeface="Roboto Light"/>
                <a:ea typeface="Roboto Light"/>
                <a:cs typeface="Roboto Light"/>
                <a:sym typeface="Roboto Light"/>
              </a:endParaRPr>
            </a:p>
          </p:txBody>
        </p:sp>
        <p:sp>
          <p:nvSpPr>
            <p:cNvPr id="409" name="Google Shape;409;p3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 name="Google Shape;410;p30"/>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1" name="Google Shape;411;p3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2" name="Google Shape;412;p30"/>
          <p:cNvGrpSpPr/>
          <p:nvPr/>
        </p:nvGrpSpPr>
        <p:grpSpPr>
          <a:xfrm>
            <a:off x="457222" y="3240828"/>
            <a:ext cx="713194" cy="446423"/>
            <a:chOff x="457200" y="1466425"/>
            <a:chExt cx="776900" cy="486300"/>
          </a:xfrm>
        </p:grpSpPr>
        <p:sp>
          <p:nvSpPr>
            <p:cNvPr id="413" name="Google Shape;413;p3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05</a:t>
              </a:r>
              <a:endParaRPr b="0" i="0" sz="2600" u="none" cap="none" strike="noStrike">
                <a:solidFill>
                  <a:srgbClr val="FFFFFF"/>
                </a:solidFill>
                <a:latin typeface="Roboto Light"/>
                <a:ea typeface="Roboto Light"/>
                <a:cs typeface="Roboto Light"/>
                <a:sym typeface="Roboto Light"/>
              </a:endParaRPr>
            </a:p>
          </p:txBody>
        </p:sp>
        <p:sp>
          <p:nvSpPr>
            <p:cNvPr id="414" name="Google Shape;414;p3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5" name="Google Shape;415;p30"/>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6" name="Google Shape;416;p3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17" name="Google Shape;417;p30"/>
          <p:cNvGrpSpPr/>
          <p:nvPr/>
        </p:nvGrpSpPr>
        <p:grpSpPr>
          <a:xfrm>
            <a:off x="457222" y="3763453"/>
            <a:ext cx="713194" cy="446423"/>
            <a:chOff x="457200" y="1466425"/>
            <a:chExt cx="776900" cy="486300"/>
          </a:xfrm>
        </p:grpSpPr>
        <p:sp>
          <p:nvSpPr>
            <p:cNvPr id="418" name="Google Shape;418;p3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06</a:t>
              </a:r>
              <a:endParaRPr b="0" i="0" sz="2600" u="none" cap="none" strike="noStrike">
                <a:solidFill>
                  <a:srgbClr val="FFFFFF"/>
                </a:solidFill>
                <a:latin typeface="Roboto Light"/>
                <a:ea typeface="Roboto Light"/>
                <a:cs typeface="Roboto Light"/>
                <a:sym typeface="Roboto Light"/>
              </a:endParaRPr>
            </a:p>
          </p:txBody>
        </p:sp>
        <p:sp>
          <p:nvSpPr>
            <p:cNvPr id="419" name="Google Shape;419;p3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30"/>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1" name="Google Shape;421;p3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2" name="Google Shape;422;p30"/>
          <p:cNvGrpSpPr/>
          <p:nvPr/>
        </p:nvGrpSpPr>
        <p:grpSpPr>
          <a:xfrm>
            <a:off x="457222" y="4311603"/>
            <a:ext cx="713194" cy="446423"/>
            <a:chOff x="457200" y="1466425"/>
            <a:chExt cx="776900" cy="486300"/>
          </a:xfrm>
        </p:grpSpPr>
        <p:sp>
          <p:nvSpPr>
            <p:cNvPr id="423" name="Google Shape;423;p3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FFFFFF"/>
                  </a:solidFill>
                  <a:latin typeface="Roboto Light"/>
                  <a:ea typeface="Roboto Light"/>
                  <a:cs typeface="Roboto Light"/>
                  <a:sym typeface="Roboto Light"/>
                </a:rPr>
                <a:t>07</a:t>
              </a:r>
              <a:endParaRPr b="0" i="0" sz="2600" u="none" cap="none" strike="noStrike">
                <a:solidFill>
                  <a:srgbClr val="FFFFFF"/>
                </a:solidFill>
                <a:latin typeface="Roboto Light"/>
                <a:ea typeface="Roboto Light"/>
                <a:cs typeface="Roboto Light"/>
                <a:sym typeface="Roboto Light"/>
              </a:endParaRPr>
            </a:p>
          </p:txBody>
        </p:sp>
        <p:sp>
          <p:nvSpPr>
            <p:cNvPr id="424" name="Google Shape;424;p3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p30"/>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25" name="Shape 25"/>
        <p:cNvGrpSpPr/>
        <p:nvPr/>
      </p:nvGrpSpPr>
      <p:grpSpPr>
        <a:xfrm>
          <a:off x="0" y="0"/>
          <a:ext cx="0" cy="0"/>
          <a:chOff x="0" y="0"/>
          <a:chExt cx="0" cy="0"/>
        </a:xfrm>
      </p:grpSpPr>
      <p:pic>
        <p:nvPicPr>
          <p:cNvPr id="26" name="Google Shape;26;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7" name="Google Shape;27;p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FFFFFF"/>
                </a:solidFill>
                <a:latin typeface="Roboto"/>
                <a:ea typeface="Roboto"/>
                <a:cs typeface="Roboto"/>
                <a:sym typeface="Roboto"/>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8" name="Google Shape;28;p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9" name="Google Shape;29;p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426" name="Shape 426"/>
        <p:cNvGrpSpPr/>
        <p:nvPr/>
      </p:nvGrpSpPr>
      <p:grpSpPr>
        <a:xfrm>
          <a:off x="0" y="0"/>
          <a:ext cx="0" cy="0"/>
          <a:chOff x="0" y="0"/>
          <a:chExt cx="0" cy="0"/>
        </a:xfrm>
      </p:grpSpPr>
      <p:sp>
        <p:nvSpPr>
          <p:cNvPr id="427" name="Google Shape;427;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28" name="Google Shape;428;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29" name="Google Shape;429;p3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30" name="Google Shape;430;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31" name="Google Shape;431;p3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32" name="Google Shape;432;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3" name="Google Shape;433;p31"/>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4" name="Google Shape;434;p31"/>
          <p:cNvGrpSpPr/>
          <p:nvPr/>
        </p:nvGrpSpPr>
        <p:grpSpPr>
          <a:xfrm>
            <a:off x="457427" y="3873038"/>
            <a:ext cx="602564" cy="377174"/>
            <a:chOff x="457200" y="1466425"/>
            <a:chExt cx="776900" cy="486300"/>
          </a:xfrm>
        </p:grpSpPr>
        <p:sp>
          <p:nvSpPr>
            <p:cNvPr id="435" name="Google Shape;435;p3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36" name="Google Shape;436;p3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7" name="Google Shape;437;p31"/>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38" name="Google Shape;438;p31"/>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9" name="Google Shape;439;p31"/>
          <p:cNvGrpSpPr/>
          <p:nvPr/>
        </p:nvGrpSpPr>
        <p:grpSpPr>
          <a:xfrm>
            <a:off x="457315" y="4311142"/>
            <a:ext cx="602564" cy="377174"/>
            <a:chOff x="457200" y="1466425"/>
            <a:chExt cx="776900" cy="486300"/>
          </a:xfrm>
        </p:grpSpPr>
        <p:sp>
          <p:nvSpPr>
            <p:cNvPr id="440" name="Google Shape;440;p3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41" name="Google Shape;441;p3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2" name="Google Shape;442;p31"/>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31"/>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4" name="Google Shape;444;p31"/>
          <p:cNvGrpSpPr/>
          <p:nvPr/>
        </p:nvGrpSpPr>
        <p:grpSpPr>
          <a:xfrm>
            <a:off x="457377" y="2996663"/>
            <a:ext cx="602564" cy="377174"/>
            <a:chOff x="457200" y="1466425"/>
            <a:chExt cx="776900" cy="486300"/>
          </a:xfrm>
        </p:grpSpPr>
        <p:sp>
          <p:nvSpPr>
            <p:cNvPr id="445" name="Google Shape;445;p3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46" name="Google Shape;446;p3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7" name="Google Shape;447;p31"/>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8" name="Google Shape;448;p31"/>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9" name="Google Shape;449;p31"/>
          <p:cNvGrpSpPr/>
          <p:nvPr/>
        </p:nvGrpSpPr>
        <p:grpSpPr>
          <a:xfrm>
            <a:off x="457265" y="3434767"/>
            <a:ext cx="602564" cy="377174"/>
            <a:chOff x="457200" y="1466425"/>
            <a:chExt cx="776900" cy="486300"/>
          </a:xfrm>
        </p:grpSpPr>
        <p:sp>
          <p:nvSpPr>
            <p:cNvPr id="450" name="Google Shape;450;p3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51" name="Google Shape;451;p3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2" name="Google Shape;452;p31"/>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3" name="Google Shape;453;p31"/>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4" name="Google Shape;454;p31"/>
          <p:cNvGrpSpPr/>
          <p:nvPr/>
        </p:nvGrpSpPr>
        <p:grpSpPr>
          <a:xfrm>
            <a:off x="457402" y="2135288"/>
            <a:ext cx="602564" cy="377174"/>
            <a:chOff x="457200" y="1466425"/>
            <a:chExt cx="776900" cy="486300"/>
          </a:xfrm>
        </p:grpSpPr>
        <p:sp>
          <p:nvSpPr>
            <p:cNvPr id="455" name="Google Shape;455;p3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456" name="Google Shape;456;p3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7" name="Google Shape;457;p31"/>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8" name="Google Shape;458;p31"/>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9" name="Google Shape;459;p31"/>
          <p:cNvGrpSpPr/>
          <p:nvPr/>
        </p:nvGrpSpPr>
        <p:grpSpPr>
          <a:xfrm>
            <a:off x="457290" y="2573392"/>
            <a:ext cx="602564" cy="377174"/>
            <a:chOff x="457200" y="1466425"/>
            <a:chExt cx="776900" cy="486300"/>
          </a:xfrm>
        </p:grpSpPr>
        <p:sp>
          <p:nvSpPr>
            <p:cNvPr id="460" name="Google Shape;460;p3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461" name="Google Shape;461;p3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31"/>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3" name="Google Shape;463;p31"/>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4" name="Google Shape;464;p31"/>
          <p:cNvGrpSpPr/>
          <p:nvPr/>
        </p:nvGrpSpPr>
        <p:grpSpPr>
          <a:xfrm>
            <a:off x="457352" y="1258913"/>
            <a:ext cx="602564" cy="377174"/>
            <a:chOff x="457200" y="1466425"/>
            <a:chExt cx="776900" cy="486300"/>
          </a:xfrm>
        </p:grpSpPr>
        <p:sp>
          <p:nvSpPr>
            <p:cNvPr id="465" name="Google Shape;465;p3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466" name="Google Shape;466;p3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 name="Google Shape;467;p31"/>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68" name="Google Shape;468;p31"/>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9" name="Google Shape;469;p31"/>
          <p:cNvGrpSpPr/>
          <p:nvPr/>
        </p:nvGrpSpPr>
        <p:grpSpPr>
          <a:xfrm>
            <a:off x="457240" y="1697017"/>
            <a:ext cx="602564" cy="377174"/>
            <a:chOff x="457200" y="1466425"/>
            <a:chExt cx="776900" cy="486300"/>
          </a:xfrm>
        </p:grpSpPr>
        <p:sp>
          <p:nvSpPr>
            <p:cNvPr id="470" name="Google Shape;470;p3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471" name="Google Shape;471;p3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2" name="Google Shape;472;p31"/>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473" name="Shape 473"/>
        <p:cNvGrpSpPr/>
        <p:nvPr/>
      </p:nvGrpSpPr>
      <p:grpSpPr>
        <a:xfrm>
          <a:off x="0" y="0"/>
          <a:ext cx="0" cy="0"/>
          <a:chOff x="0" y="0"/>
          <a:chExt cx="0" cy="0"/>
        </a:xfrm>
      </p:grpSpPr>
      <p:sp>
        <p:nvSpPr>
          <p:cNvPr id="474" name="Google Shape;474;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75" name="Google Shape;475;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76" name="Google Shape;476;p3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77" name="Google Shape;477;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78" name="Google Shape;478;p3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79" name="Google Shape;479;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0" name="Google Shape;480;p32"/>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1" name="Google Shape;481;p32"/>
          <p:cNvGrpSpPr/>
          <p:nvPr/>
        </p:nvGrpSpPr>
        <p:grpSpPr>
          <a:xfrm>
            <a:off x="457427" y="3873038"/>
            <a:ext cx="602564" cy="377174"/>
            <a:chOff x="457200" y="1466425"/>
            <a:chExt cx="776900" cy="486300"/>
          </a:xfrm>
        </p:grpSpPr>
        <p:sp>
          <p:nvSpPr>
            <p:cNvPr id="482" name="Google Shape;482;p32"/>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07</a:t>
              </a:r>
              <a:endParaRPr b="0" i="0" sz="2000" u="none" cap="none" strike="noStrike">
                <a:solidFill>
                  <a:srgbClr val="FFFFFF"/>
                </a:solidFill>
                <a:latin typeface="Roboto Light"/>
                <a:ea typeface="Roboto Light"/>
                <a:cs typeface="Roboto Light"/>
                <a:sym typeface="Roboto Light"/>
              </a:endParaRPr>
            </a:p>
          </p:txBody>
        </p:sp>
        <p:sp>
          <p:nvSpPr>
            <p:cNvPr id="483" name="Google Shape;483;p32"/>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4" name="Google Shape;484;p32"/>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5" name="Google Shape;485;p32"/>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6" name="Google Shape;486;p32"/>
          <p:cNvGrpSpPr/>
          <p:nvPr/>
        </p:nvGrpSpPr>
        <p:grpSpPr>
          <a:xfrm>
            <a:off x="457315" y="4311142"/>
            <a:ext cx="602564" cy="377174"/>
            <a:chOff x="457200" y="1466425"/>
            <a:chExt cx="776900" cy="486300"/>
          </a:xfrm>
        </p:grpSpPr>
        <p:sp>
          <p:nvSpPr>
            <p:cNvPr id="487" name="Google Shape;487;p3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08</a:t>
              </a:r>
              <a:endParaRPr b="0" i="0" sz="2000" u="none" cap="none" strike="noStrike">
                <a:solidFill>
                  <a:srgbClr val="FFFFFF"/>
                </a:solidFill>
                <a:latin typeface="Roboto Light"/>
                <a:ea typeface="Roboto Light"/>
                <a:cs typeface="Roboto Light"/>
                <a:sym typeface="Roboto Light"/>
              </a:endParaRPr>
            </a:p>
          </p:txBody>
        </p:sp>
        <p:sp>
          <p:nvSpPr>
            <p:cNvPr id="488" name="Google Shape;488;p3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32"/>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0" name="Google Shape;490;p32"/>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1" name="Google Shape;491;p32"/>
          <p:cNvGrpSpPr/>
          <p:nvPr/>
        </p:nvGrpSpPr>
        <p:grpSpPr>
          <a:xfrm>
            <a:off x="457377" y="2996663"/>
            <a:ext cx="602564" cy="377174"/>
            <a:chOff x="457200" y="1466425"/>
            <a:chExt cx="776900" cy="486300"/>
          </a:xfrm>
        </p:grpSpPr>
        <p:sp>
          <p:nvSpPr>
            <p:cNvPr id="492" name="Google Shape;492;p32"/>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05</a:t>
              </a:r>
              <a:endParaRPr b="0" i="0" sz="2000" u="none" cap="none" strike="noStrike">
                <a:solidFill>
                  <a:srgbClr val="FFFFFF"/>
                </a:solidFill>
                <a:latin typeface="Roboto Light"/>
                <a:ea typeface="Roboto Light"/>
                <a:cs typeface="Roboto Light"/>
                <a:sym typeface="Roboto Light"/>
              </a:endParaRPr>
            </a:p>
          </p:txBody>
        </p:sp>
        <p:sp>
          <p:nvSpPr>
            <p:cNvPr id="493" name="Google Shape;493;p32"/>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4" name="Google Shape;494;p32"/>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5" name="Google Shape;495;p32"/>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6" name="Google Shape;496;p32"/>
          <p:cNvGrpSpPr/>
          <p:nvPr/>
        </p:nvGrpSpPr>
        <p:grpSpPr>
          <a:xfrm>
            <a:off x="457265" y="3434767"/>
            <a:ext cx="602564" cy="377174"/>
            <a:chOff x="457200" y="1466425"/>
            <a:chExt cx="776900" cy="486300"/>
          </a:xfrm>
        </p:grpSpPr>
        <p:sp>
          <p:nvSpPr>
            <p:cNvPr id="497" name="Google Shape;497;p32"/>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06</a:t>
              </a:r>
              <a:endParaRPr b="0" i="0" sz="2000" u="none" cap="none" strike="noStrike">
                <a:solidFill>
                  <a:srgbClr val="FFFFFF"/>
                </a:solidFill>
                <a:latin typeface="Roboto Light"/>
                <a:ea typeface="Roboto Light"/>
                <a:cs typeface="Roboto Light"/>
                <a:sym typeface="Roboto Light"/>
              </a:endParaRPr>
            </a:p>
          </p:txBody>
        </p:sp>
        <p:sp>
          <p:nvSpPr>
            <p:cNvPr id="498" name="Google Shape;498;p32"/>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9" name="Google Shape;499;p32"/>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0" name="Google Shape;500;p32"/>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1" name="Google Shape;501;p32"/>
          <p:cNvGrpSpPr/>
          <p:nvPr/>
        </p:nvGrpSpPr>
        <p:grpSpPr>
          <a:xfrm>
            <a:off x="457402" y="2135288"/>
            <a:ext cx="602564" cy="377174"/>
            <a:chOff x="457200" y="1466425"/>
            <a:chExt cx="776900" cy="486300"/>
          </a:xfrm>
        </p:grpSpPr>
        <p:sp>
          <p:nvSpPr>
            <p:cNvPr id="502" name="Google Shape;502;p32"/>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03</a:t>
              </a:r>
              <a:endParaRPr b="0" i="0" sz="2000" u="none" cap="none" strike="noStrike">
                <a:solidFill>
                  <a:srgbClr val="FFFFFF"/>
                </a:solidFill>
                <a:latin typeface="Roboto Light"/>
                <a:ea typeface="Roboto Light"/>
                <a:cs typeface="Roboto Light"/>
                <a:sym typeface="Roboto Light"/>
              </a:endParaRPr>
            </a:p>
          </p:txBody>
        </p:sp>
        <p:sp>
          <p:nvSpPr>
            <p:cNvPr id="503" name="Google Shape;503;p32"/>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4" name="Google Shape;504;p32"/>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05" name="Google Shape;505;p32"/>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6" name="Google Shape;506;p32"/>
          <p:cNvGrpSpPr/>
          <p:nvPr/>
        </p:nvGrpSpPr>
        <p:grpSpPr>
          <a:xfrm>
            <a:off x="457290" y="2573392"/>
            <a:ext cx="602564" cy="377174"/>
            <a:chOff x="457200" y="1466425"/>
            <a:chExt cx="776900" cy="486300"/>
          </a:xfrm>
        </p:grpSpPr>
        <p:sp>
          <p:nvSpPr>
            <p:cNvPr id="507" name="Google Shape;507;p3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04</a:t>
              </a:r>
              <a:endParaRPr b="0" i="0" sz="2000" u="none" cap="none" strike="noStrike">
                <a:solidFill>
                  <a:srgbClr val="FFFFFF"/>
                </a:solidFill>
                <a:latin typeface="Roboto Light"/>
                <a:ea typeface="Roboto Light"/>
                <a:cs typeface="Roboto Light"/>
                <a:sym typeface="Roboto Light"/>
              </a:endParaRPr>
            </a:p>
          </p:txBody>
        </p:sp>
        <p:sp>
          <p:nvSpPr>
            <p:cNvPr id="508" name="Google Shape;508;p3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9" name="Google Shape;509;p32"/>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0" name="Google Shape;510;p32"/>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1" name="Google Shape;511;p32"/>
          <p:cNvGrpSpPr/>
          <p:nvPr/>
        </p:nvGrpSpPr>
        <p:grpSpPr>
          <a:xfrm>
            <a:off x="457352" y="1258913"/>
            <a:ext cx="602564" cy="377174"/>
            <a:chOff x="457200" y="1466425"/>
            <a:chExt cx="776900" cy="486300"/>
          </a:xfrm>
        </p:grpSpPr>
        <p:sp>
          <p:nvSpPr>
            <p:cNvPr id="512" name="Google Shape;512;p32"/>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01</a:t>
              </a:r>
              <a:endParaRPr b="0" i="0" sz="2000" u="none" cap="none" strike="noStrike">
                <a:solidFill>
                  <a:srgbClr val="FFFFFF"/>
                </a:solidFill>
                <a:latin typeface="Roboto Light"/>
                <a:ea typeface="Roboto Light"/>
                <a:cs typeface="Roboto Light"/>
                <a:sym typeface="Roboto Light"/>
              </a:endParaRPr>
            </a:p>
          </p:txBody>
        </p:sp>
        <p:sp>
          <p:nvSpPr>
            <p:cNvPr id="513" name="Google Shape;513;p32"/>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4" name="Google Shape;514;p32"/>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5" name="Google Shape;515;p32"/>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6" name="Google Shape;516;p32"/>
          <p:cNvGrpSpPr/>
          <p:nvPr/>
        </p:nvGrpSpPr>
        <p:grpSpPr>
          <a:xfrm>
            <a:off x="457240" y="1697017"/>
            <a:ext cx="602564" cy="377174"/>
            <a:chOff x="457200" y="1466425"/>
            <a:chExt cx="776900" cy="486300"/>
          </a:xfrm>
        </p:grpSpPr>
        <p:sp>
          <p:nvSpPr>
            <p:cNvPr id="517" name="Google Shape;517;p32"/>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Roboto Light"/>
                  <a:ea typeface="Roboto Light"/>
                  <a:cs typeface="Roboto Light"/>
                  <a:sym typeface="Roboto Light"/>
                </a:rPr>
                <a:t>02</a:t>
              </a:r>
              <a:endParaRPr b="0" i="0" sz="2000" u="none" cap="none" strike="noStrike">
                <a:solidFill>
                  <a:srgbClr val="FFFFFF"/>
                </a:solidFill>
                <a:latin typeface="Roboto Light"/>
                <a:ea typeface="Roboto Light"/>
                <a:cs typeface="Roboto Light"/>
                <a:sym typeface="Roboto Light"/>
              </a:endParaRPr>
            </a:p>
          </p:txBody>
        </p:sp>
        <p:sp>
          <p:nvSpPr>
            <p:cNvPr id="518" name="Google Shape;518;p32"/>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9" name="Google Shape;519;p32"/>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520" name="Shape 520"/>
        <p:cNvGrpSpPr/>
        <p:nvPr/>
      </p:nvGrpSpPr>
      <p:grpSpPr>
        <a:xfrm>
          <a:off x="0" y="0"/>
          <a:ext cx="0" cy="0"/>
          <a:chOff x="0" y="0"/>
          <a:chExt cx="0" cy="0"/>
        </a:xfrm>
      </p:grpSpPr>
      <p:pic>
        <p:nvPicPr>
          <p:cNvPr id="521" name="Google Shape;521;p33"/>
          <p:cNvPicPr preferRelativeResize="0"/>
          <p:nvPr/>
        </p:nvPicPr>
        <p:blipFill rotWithShape="1">
          <a:blip r:embed="rId2">
            <a:alphaModFix/>
          </a:blip>
          <a:srcRect b="0" l="0" r="0" t="0"/>
          <a:stretch/>
        </p:blipFill>
        <p:spPr>
          <a:xfrm>
            <a:off x="4286263" y="1183050"/>
            <a:ext cx="827470" cy="3662574"/>
          </a:xfrm>
          <a:prstGeom prst="rect">
            <a:avLst/>
          </a:prstGeom>
          <a:noFill/>
          <a:ln>
            <a:noFill/>
          </a:ln>
        </p:spPr>
      </p:pic>
      <p:sp>
        <p:nvSpPr>
          <p:cNvPr id="522" name="Google Shape;522;p33"/>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4" name="Google Shape;524;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25" name="Google Shape;525;p3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26" name="Google Shape;526;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27" name="Google Shape;527;p3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28" name="Google Shape;528;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grpSp>
        <p:nvGrpSpPr>
          <p:cNvPr id="529" name="Google Shape;529;p33"/>
          <p:cNvGrpSpPr/>
          <p:nvPr/>
        </p:nvGrpSpPr>
        <p:grpSpPr>
          <a:xfrm>
            <a:off x="457206" y="1421303"/>
            <a:ext cx="533372" cy="533480"/>
            <a:chOff x="457200" y="1378813"/>
            <a:chExt cx="695400" cy="695450"/>
          </a:xfrm>
        </p:grpSpPr>
        <p:sp>
          <p:nvSpPr>
            <p:cNvPr id="530" name="Google Shape;530;p33"/>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000000"/>
                  </a:solidFill>
                  <a:latin typeface="Roboto Light"/>
                  <a:ea typeface="Roboto Light"/>
                  <a:cs typeface="Roboto Light"/>
                  <a:sym typeface="Roboto Light"/>
                </a:rPr>
                <a:t>01</a:t>
              </a:r>
              <a:endParaRPr b="0" i="0" sz="2100" u="none" cap="none" strike="noStrike">
                <a:solidFill>
                  <a:srgbClr val="000000"/>
                </a:solidFill>
                <a:latin typeface="Roboto Light"/>
                <a:ea typeface="Roboto Light"/>
                <a:cs typeface="Roboto Light"/>
                <a:sym typeface="Roboto Light"/>
              </a:endParaRPr>
            </a:p>
          </p:txBody>
        </p:sp>
        <p:sp>
          <p:nvSpPr>
            <p:cNvPr id="531" name="Google Shape;531;p33"/>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2" name="Google Shape;532;p33"/>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3" name="Google Shape;533;p33"/>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4" name="Google Shape;534;p33"/>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5" name="Google Shape;535;p33"/>
          <p:cNvGrpSpPr/>
          <p:nvPr/>
        </p:nvGrpSpPr>
        <p:grpSpPr>
          <a:xfrm>
            <a:off x="4936306" y="1423553"/>
            <a:ext cx="533372" cy="533480"/>
            <a:chOff x="457200" y="1378813"/>
            <a:chExt cx="695400" cy="695450"/>
          </a:xfrm>
        </p:grpSpPr>
        <p:sp>
          <p:nvSpPr>
            <p:cNvPr id="536" name="Google Shape;536;p33"/>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100"/>
                <a:buFont typeface="Arial"/>
                <a:buNone/>
              </a:pPr>
              <a:r>
                <a:rPr b="0" i="0" lang="en" sz="2100" u="none" cap="none" strike="noStrike">
                  <a:solidFill>
                    <a:srgbClr val="FFFFFF"/>
                  </a:solidFill>
                  <a:latin typeface="Roboto Light"/>
                  <a:ea typeface="Roboto Light"/>
                  <a:cs typeface="Roboto Light"/>
                  <a:sym typeface="Roboto Light"/>
                </a:rPr>
                <a:t>02</a:t>
              </a:r>
              <a:endParaRPr b="0" i="0" sz="2100" u="none" cap="none" strike="noStrike">
                <a:solidFill>
                  <a:srgbClr val="FFFFFF"/>
                </a:solidFill>
                <a:latin typeface="Roboto Light"/>
                <a:ea typeface="Roboto Light"/>
                <a:cs typeface="Roboto Light"/>
                <a:sym typeface="Roboto Light"/>
              </a:endParaRPr>
            </a:p>
          </p:txBody>
        </p:sp>
        <p:sp>
          <p:nvSpPr>
            <p:cNvPr id="537" name="Google Shape;537;p33"/>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8" name="Google Shape;538;p33"/>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9" name="Google Shape;539;p33"/>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marR="0" rtl="0" algn="l">
              <a:lnSpc>
                <a:spcPct val="115000"/>
              </a:lnSpc>
              <a:spcBef>
                <a:spcPts val="0"/>
              </a:spcBef>
              <a:spcAft>
                <a:spcPts val="0"/>
              </a:spcAft>
              <a:buClr>
                <a:srgbClr val="000000"/>
              </a:buClr>
              <a:buSzPts val="1200"/>
              <a:buFont typeface="Arial"/>
              <a:buNone/>
              <a:defRPr b="0" i="0" sz="12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540" name="Shape 540"/>
        <p:cNvGrpSpPr/>
        <p:nvPr/>
      </p:nvGrpSpPr>
      <p:grpSpPr>
        <a:xfrm>
          <a:off x="0" y="0"/>
          <a:ext cx="0" cy="0"/>
          <a:chOff x="0" y="0"/>
          <a:chExt cx="0" cy="0"/>
        </a:xfrm>
      </p:grpSpPr>
      <p:sp>
        <p:nvSpPr>
          <p:cNvPr id="541" name="Google Shape;541;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2" name="Google Shape;542;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43" name="Google Shape;543;p3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44" name="Google Shape;544;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45" name="Google Shape;545;p3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46" name="Google Shape;546;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7" name="Google Shape;547;p34"/>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01</a:t>
            </a:r>
            <a:endParaRPr b="0" i="0" sz="4800" u="none" cap="none" strike="noStrike">
              <a:solidFill>
                <a:srgbClr val="000000"/>
              </a:solidFill>
              <a:latin typeface="Roboto Light"/>
              <a:ea typeface="Roboto Light"/>
              <a:cs typeface="Roboto Light"/>
              <a:sym typeface="Roboto Light"/>
            </a:endParaRPr>
          </a:p>
        </p:txBody>
      </p:sp>
      <p:sp>
        <p:nvSpPr>
          <p:cNvPr id="548" name="Google Shape;548;p34"/>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4"/>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4"/>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4"/>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4"/>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02</a:t>
            </a:r>
            <a:endParaRPr b="0" i="0" sz="4800" u="none" cap="none" strike="noStrike">
              <a:solidFill>
                <a:srgbClr val="000000"/>
              </a:solidFill>
              <a:latin typeface="Roboto Light"/>
              <a:ea typeface="Roboto Light"/>
              <a:cs typeface="Roboto Light"/>
              <a:sym typeface="Roboto Light"/>
            </a:endParaRPr>
          </a:p>
        </p:txBody>
      </p:sp>
      <p:sp>
        <p:nvSpPr>
          <p:cNvPr id="553" name="Google Shape;553;p34"/>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03</a:t>
            </a:r>
            <a:endParaRPr b="0" i="0" sz="4800" u="none" cap="none" strike="noStrike">
              <a:solidFill>
                <a:srgbClr val="000000"/>
              </a:solidFill>
              <a:latin typeface="Roboto Light"/>
              <a:ea typeface="Roboto Light"/>
              <a:cs typeface="Roboto Light"/>
              <a:sym typeface="Roboto Light"/>
            </a:endParaRPr>
          </a:p>
        </p:txBody>
      </p:sp>
      <p:sp>
        <p:nvSpPr>
          <p:cNvPr id="554" name="Google Shape;554;p34"/>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4"/>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4"/>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4"/>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4"/>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04</a:t>
            </a:r>
            <a:endParaRPr b="0" i="0" sz="4800" u="none" cap="none" strike="noStrike">
              <a:solidFill>
                <a:srgbClr val="000000"/>
              </a:solidFill>
              <a:latin typeface="Roboto Light"/>
              <a:ea typeface="Roboto Light"/>
              <a:cs typeface="Roboto Light"/>
              <a:sym typeface="Roboto Light"/>
            </a:endParaRPr>
          </a:p>
        </p:txBody>
      </p:sp>
      <p:sp>
        <p:nvSpPr>
          <p:cNvPr id="559" name="Google Shape;559;p34"/>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05</a:t>
            </a:r>
            <a:endParaRPr b="0" i="0" sz="4800" u="none" cap="none" strike="noStrike">
              <a:solidFill>
                <a:srgbClr val="000000"/>
              </a:solidFill>
              <a:latin typeface="Roboto Light"/>
              <a:ea typeface="Roboto Light"/>
              <a:cs typeface="Roboto Light"/>
              <a:sym typeface="Roboto Light"/>
            </a:endParaRPr>
          </a:p>
        </p:txBody>
      </p:sp>
      <p:sp>
        <p:nvSpPr>
          <p:cNvPr id="560" name="Google Shape;560;p34"/>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4"/>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4"/>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3" name="Google Shape;563;p34"/>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4" name="Google Shape;564;p34"/>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5" name="Google Shape;565;p34"/>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marR="0" rtl="0" algn="r">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34"/>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67" name="Shape 567"/>
        <p:cNvGrpSpPr/>
        <p:nvPr/>
      </p:nvGrpSpPr>
      <p:grpSpPr>
        <a:xfrm>
          <a:off x="0" y="0"/>
          <a:ext cx="0" cy="0"/>
          <a:chOff x="0" y="0"/>
          <a:chExt cx="0" cy="0"/>
        </a:xfrm>
      </p:grpSpPr>
      <p:sp>
        <p:nvSpPr>
          <p:cNvPr id="568" name="Google Shape;568;p3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0" name="Google Shape;570;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71" name="Google Shape;571;p3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72" name="Google Shape;572;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73" name="Google Shape;573;p3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74" name="Google Shape;574;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5" name="Google Shape;575;p3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6" name="Google Shape;576;p3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0" name="Google Shape;580;p3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1" name="Google Shape;581;p3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82" name="Google Shape;582;p35"/>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3" name="Google Shape;583;p35"/>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84" name="Google Shape;584;p35"/>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85" name="Google Shape;585;p35"/>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86" name="Shape 586"/>
        <p:cNvGrpSpPr/>
        <p:nvPr/>
      </p:nvGrpSpPr>
      <p:grpSpPr>
        <a:xfrm>
          <a:off x="0" y="0"/>
          <a:ext cx="0" cy="0"/>
          <a:chOff x="0" y="0"/>
          <a:chExt cx="0" cy="0"/>
        </a:xfrm>
      </p:grpSpPr>
      <p:sp>
        <p:nvSpPr>
          <p:cNvPr id="587" name="Google Shape;587;p3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9" name="Google Shape;589;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590" name="Google Shape;590;p3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591" name="Google Shape;591;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2" name="Google Shape;592;p3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593" name="Google Shape;593;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4" name="Google Shape;594;p36"/>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5" name="Google Shape;595;p3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9" name="Google Shape;599;p3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0" name="Google Shape;600;p3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01" name="Google Shape;601;p36"/>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2" name="Google Shape;602;p36"/>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603" name="Google Shape;603;p36"/>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604" name="Google Shape;604;p36"/>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605" name="Shape 605"/>
        <p:cNvGrpSpPr/>
        <p:nvPr/>
      </p:nvGrpSpPr>
      <p:grpSpPr>
        <a:xfrm>
          <a:off x="0" y="0"/>
          <a:ext cx="0" cy="0"/>
          <a:chOff x="0" y="0"/>
          <a:chExt cx="0" cy="0"/>
        </a:xfrm>
      </p:grpSpPr>
      <p:sp>
        <p:nvSpPr>
          <p:cNvPr id="606" name="Google Shape;606;p3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8" name="Google Shape;608;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09" name="Google Shape;609;p3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10" name="Google Shape;610;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11" name="Google Shape;611;p3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12" name="Google Shape;612;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3" name="Google Shape;613;p3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4" name="Google Shape;614;p3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8" name="Google Shape;618;p3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19" name="Google Shape;619;p3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20" name="Google Shape;620;p37"/>
          <p:cNvPicPr preferRelativeResize="0"/>
          <p:nvPr/>
        </p:nvPicPr>
        <p:blipFill rotWithShape="1">
          <a:blip r:embed="rId2">
            <a:alphaModFix/>
          </a:blip>
          <a:srcRect b="464" l="0" r="0" t="475"/>
          <a:stretch/>
        </p:blipFill>
        <p:spPr>
          <a:xfrm>
            <a:off x="429768" y="1402811"/>
            <a:ext cx="785567" cy="606900"/>
          </a:xfrm>
          <a:prstGeom prst="rect">
            <a:avLst/>
          </a:prstGeom>
          <a:noFill/>
          <a:ln>
            <a:noFill/>
          </a:ln>
        </p:spPr>
      </p:pic>
      <p:pic>
        <p:nvPicPr>
          <p:cNvPr id="621" name="Google Shape;621;p37"/>
          <p:cNvPicPr preferRelativeResize="0"/>
          <p:nvPr/>
        </p:nvPicPr>
        <p:blipFill rotWithShape="1">
          <a:blip r:embed="rId2">
            <a:alphaModFix/>
          </a:blip>
          <a:srcRect b="464" l="0" r="0" t="475"/>
          <a:stretch/>
        </p:blipFill>
        <p:spPr>
          <a:xfrm>
            <a:off x="429768" y="2227098"/>
            <a:ext cx="785566" cy="606900"/>
          </a:xfrm>
          <a:prstGeom prst="rect">
            <a:avLst/>
          </a:prstGeom>
          <a:noFill/>
          <a:ln>
            <a:noFill/>
          </a:ln>
        </p:spPr>
      </p:pic>
      <p:pic>
        <p:nvPicPr>
          <p:cNvPr id="622" name="Google Shape;622;p37"/>
          <p:cNvPicPr preferRelativeResize="0"/>
          <p:nvPr/>
        </p:nvPicPr>
        <p:blipFill rotWithShape="1">
          <a:blip r:embed="rId2">
            <a:alphaModFix/>
          </a:blip>
          <a:srcRect b="464" l="0" r="0" t="475"/>
          <a:stretch/>
        </p:blipFill>
        <p:spPr>
          <a:xfrm>
            <a:off x="429768" y="3056198"/>
            <a:ext cx="785566" cy="606900"/>
          </a:xfrm>
          <a:prstGeom prst="rect">
            <a:avLst/>
          </a:prstGeom>
          <a:noFill/>
          <a:ln>
            <a:noFill/>
          </a:ln>
        </p:spPr>
      </p:pic>
      <p:pic>
        <p:nvPicPr>
          <p:cNvPr id="623" name="Google Shape;623;p37"/>
          <p:cNvPicPr preferRelativeResize="0"/>
          <p:nvPr/>
        </p:nvPicPr>
        <p:blipFill rotWithShape="1">
          <a:blip r:embed="rId2">
            <a:alphaModFix/>
          </a:blip>
          <a:srcRect b="464"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624" name="Shape 624"/>
        <p:cNvGrpSpPr/>
        <p:nvPr/>
      </p:nvGrpSpPr>
      <p:grpSpPr>
        <a:xfrm>
          <a:off x="0" y="0"/>
          <a:ext cx="0" cy="0"/>
          <a:chOff x="0" y="0"/>
          <a:chExt cx="0" cy="0"/>
        </a:xfrm>
      </p:grpSpPr>
      <p:sp>
        <p:nvSpPr>
          <p:cNvPr id="625" name="Google Shape;625;p3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27" name="Google Shape;627;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28" name="Google Shape;628;p3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29" name="Google Shape;629;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3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31" name="Google Shape;631;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2" name="Google Shape;632;p3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3" name="Google Shape;633;p3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7" name="Google Shape;637;p3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8" name="Google Shape;638;p3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39" name="Google Shape;639;p3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41" name="Google Shape;641;p38"/>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2" name="Google Shape;642;p38"/>
          <p:cNvPicPr preferRelativeResize="0"/>
          <p:nvPr/>
        </p:nvPicPr>
        <p:blipFill rotWithShape="1">
          <a:blip r:embed="rId3">
            <a:alphaModFix/>
          </a:blip>
          <a:srcRect b="237" l="0" r="0" t="227"/>
          <a:stretch/>
        </p:blipFill>
        <p:spPr>
          <a:xfrm>
            <a:off x="429768" y="2010348"/>
            <a:ext cx="785566" cy="606900"/>
          </a:xfrm>
          <a:prstGeom prst="rect">
            <a:avLst/>
          </a:prstGeom>
          <a:noFill/>
          <a:ln>
            <a:noFill/>
          </a:ln>
        </p:spPr>
      </p:pic>
      <p:pic>
        <p:nvPicPr>
          <p:cNvPr id="643" name="Google Shape;643;p38"/>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44" name="Google Shape;644;p38"/>
          <p:cNvPicPr preferRelativeResize="0"/>
          <p:nvPr/>
        </p:nvPicPr>
        <p:blipFill rotWithShape="1">
          <a:blip r:embed="rId3">
            <a:alphaModFix/>
          </a:blip>
          <a:srcRect b="237" l="0" r="0" t="227"/>
          <a:stretch/>
        </p:blipFill>
        <p:spPr>
          <a:xfrm>
            <a:off x="429768" y="3392773"/>
            <a:ext cx="785566" cy="606900"/>
          </a:xfrm>
          <a:prstGeom prst="rect">
            <a:avLst/>
          </a:prstGeom>
          <a:noFill/>
          <a:ln>
            <a:noFill/>
          </a:ln>
        </p:spPr>
      </p:pic>
      <p:pic>
        <p:nvPicPr>
          <p:cNvPr id="645" name="Google Shape;645;p38"/>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46" name="Shape 646"/>
        <p:cNvGrpSpPr/>
        <p:nvPr/>
      </p:nvGrpSpPr>
      <p:grpSpPr>
        <a:xfrm>
          <a:off x="0" y="0"/>
          <a:ext cx="0" cy="0"/>
          <a:chOff x="0" y="0"/>
          <a:chExt cx="0" cy="0"/>
        </a:xfrm>
      </p:grpSpPr>
      <p:sp>
        <p:nvSpPr>
          <p:cNvPr id="647" name="Google Shape;647;p3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9" name="Google Shape;649;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50" name="Google Shape;650;p3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51" name="Google Shape;651;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52" name="Google Shape;652;p3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53" name="Google Shape;653;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4" name="Google Shape;654;p3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5" name="Google Shape;655;p3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9" name="Google Shape;659;p3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0" name="Google Shape;660;p3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1" name="Google Shape;661;p3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63" name="Google Shape;663;p39"/>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4" name="Google Shape;664;p39"/>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65" name="Google Shape;665;p39"/>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66" name="Google Shape;666;p39"/>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67" name="Google Shape;667;p39"/>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68" name="Shape 668"/>
        <p:cNvGrpSpPr/>
        <p:nvPr/>
      </p:nvGrpSpPr>
      <p:grpSpPr>
        <a:xfrm>
          <a:off x="0" y="0"/>
          <a:ext cx="0" cy="0"/>
          <a:chOff x="0" y="0"/>
          <a:chExt cx="0" cy="0"/>
        </a:xfrm>
      </p:grpSpPr>
      <p:sp>
        <p:nvSpPr>
          <p:cNvPr id="669" name="Google Shape;669;p4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1" name="Google Shape;67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72" name="Google Shape;672;p4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73" name="Google Shape;67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74" name="Google Shape;674;p4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75" name="Google Shape;67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6" name="Google Shape;676;p4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77" name="Google Shape;677;p4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1" name="Google Shape;681;p4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2" name="Google Shape;682;p4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83" name="Google Shape;683;p4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685" name="Google Shape;685;p40"/>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86" name="Google Shape;686;p40"/>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87" name="Google Shape;687;p40"/>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88" name="Google Shape;688;p40"/>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89" name="Google Shape;689;p40"/>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30" name="Shape 30"/>
        <p:cNvGrpSpPr/>
        <p:nvPr/>
      </p:nvGrpSpPr>
      <p:grpSpPr>
        <a:xfrm>
          <a:off x="0" y="0"/>
          <a:ext cx="0" cy="0"/>
          <a:chOff x="0" y="0"/>
          <a:chExt cx="0" cy="0"/>
        </a:xfrm>
      </p:grpSpPr>
      <p:pic>
        <p:nvPicPr>
          <p:cNvPr id="31" name="Google Shape;31;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32" name="Google Shape;32;p5"/>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33" name="Google Shape;33;p5"/>
          <p:cNvPicPr preferRelativeResize="0"/>
          <p:nvPr/>
        </p:nvPicPr>
        <p:blipFill rotWithShape="1">
          <a:blip r:embed="rId3">
            <a:alphaModFix/>
          </a:blip>
          <a:srcRect b="0" l="138" r="148" t="0"/>
          <a:stretch/>
        </p:blipFill>
        <p:spPr>
          <a:xfrm>
            <a:off x="1258175" y="1332825"/>
            <a:ext cx="1371601" cy="2002535"/>
          </a:xfrm>
          <a:prstGeom prst="rect">
            <a:avLst/>
          </a:prstGeom>
          <a:noFill/>
          <a:ln>
            <a:noFill/>
          </a:ln>
        </p:spPr>
      </p:pic>
      <p:sp>
        <p:nvSpPr>
          <p:cNvPr id="34" name="Google Shape;34;p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90" name="Shape 690"/>
        <p:cNvGrpSpPr/>
        <p:nvPr/>
      </p:nvGrpSpPr>
      <p:grpSpPr>
        <a:xfrm>
          <a:off x="0" y="0"/>
          <a:ext cx="0" cy="0"/>
          <a:chOff x="0" y="0"/>
          <a:chExt cx="0" cy="0"/>
        </a:xfrm>
      </p:grpSpPr>
      <p:sp>
        <p:nvSpPr>
          <p:cNvPr id="691" name="Google Shape;691;p4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3" name="Google Shape;693;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694" name="Google Shape;694;p4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695" name="Google Shape;695;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96" name="Google Shape;696;p4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697" name="Google Shape;697;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8" name="Google Shape;698;p4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99" name="Google Shape;699;p4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3" name="Google Shape;703;p4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4" name="Google Shape;704;p4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05" name="Google Shape;705;p4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07" name="Google Shape;707;p41"/>
          <p:cNvPicPr preferRelativeResize="0"/>
          <p:nvPr/>
        </p:nvPicPr>
        <p:blipFill rotWithShape="1">
          <a:blip r:embed="rId2">
            <a:alphaModFix/>
          </a:blip>
          <a:srcRect b="464" l="0" r="0" t="475"/>
          <a:stretch/>
        </p:blipFill>
        <p:spPr>
          <a:xfrm>
            <a:off x="429768" y="1314036"/>
            <a:ext cx="785567" cy="606900"/>
          </a:xfrm>
          <a:prstGeom prst="rect">
            <a:avLst/>
          </a:prstGeom>
          <a:noFill/>
          <a:ln>
            <a:noFill/>
          </a:ln>
        </p:spPr>
      </p:pic>
      <p:pic>
        <p:nvPicPr>
          <p:cNvPr id="708" name="Google Shape;708;p41"/>
          <p:cNvPicPr preferRelativeResize="0"/>
          <p:nvPr/>
        </p:nvPicPr>
        <p:blipFill rotWithShape="1">
          <a:blip r:embed="rId2">
            <a:alphaModFix/>
          </a:blip>
          <a:srcRect b="464" l="0" r="0" t="475"/>
          <a:stretch/>
        </p:blipFill>
        <p:spPr>
          <a:xfrm>
            <a:off x="429768" y="2010348"/>
            <a:ext cx="785566" cy="606900"/>
          </a:xfrm>
          <a:prstGeom prst="rect">
            <a:avLst/>
          </a:prstGeom>
          <a:noFill/>
          <a:ln>
            <a:noFill/>
          </a:ln>
        </p:spPr>
      </p:pic>
      <p:pic>
        <p:nvPicPr>
          <p:cNvPr id="709" name="Google Shape;709;p41"/>
          <p:cNvPicPr preferRelativeResize="0"/>
          <p:nvPr/>
        </p:nvPicPr>
        <p:blipFill rotWithShape="1">
          <a:blip r:embed="rId2">
            <a:alphaModFix/>
          </a:blip>
          <a:srcRect b="464" l="0" r="0" t="475"/>
          <a:stretch/>
        </p:blipFill>
        <p:spPr>
          <a:xfrm>
            <a:off x="429768" y="2701248"/>
            <a:ext cx="785566" cy="606900"/>
          </a:xfrm>
          <a:prstGeom prst="rect">
            <a:avLst/>
          </a:prstGeom>
          <a:noFill/>
          <a:ln>
            <a:noFill/>
          </a:ln>
        </p:spPr>
      </p:pic>
      <p:pic>
        <p:nvPicPr>
          <p:cNvPr id="710" name="Google Shape;710;p41"/>
          <p:cNvPicPr preferRelativeResize="0"/>
          <p:nvPr/>
        </p:nvPicPr>
        <p:blipFill rotWithShape="1">
          <a:blip r:embed="rId2">
            <a:alphaModFix/>
          </a:blip>
          <a:srcRect b="464" l="0" r="0" t="475"/>
          <a:stretch/>
        </p:blipFill>
        <p:spPr>
          <a:xfrm>
            <a:off x="429768" y="3392773"/>
            <a:ext cx="785566" cy="606900"/>
          </a:xfrm>
          <a:prstGeom prst="rect">
            <a:avLst/>
          </a:prstGeom>
          <a:noFill/>
          <a:ln>
            <a:noFill/>
          </a:ln>
        </p:spPr>
      </p:pic>
      <p:pic>
        <p:nvPicPr>
          <p:cNvPr id="711" name="Google Shape;711;p41"/>
          <p:cNvPicPr preferRelativeResize="0"/>
          <p:nvPr/>
        </p:nvPicPr>
        <p:blipFill rotWithShape="1">
          <a:blip r:embed="rId2">
            <a:alphaModFix/>
          </a:blip>
          <a:srcRect b="464"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712" name="Shape 712"/>
        <p:cNvGrpSpPr/>
        <p:nvPr/>
      </p:nvGrpSpPr>
      <p:grpSpPr>
        <a:xfrm>
          <a:off x="0" y="0"/>
          <a:ext cx="0" cy="0"/>
          <a:chOff x="0" y="0"/>
          <a:chExt cx="0" cy="0"/>
        </a:xfrm>
      </p:grpSpPr>
      <p:sp>
        <p:nvSpPr>
          <p:cNvPr id="713" name="Google Shape;713;p4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5" name="Google Shape;71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16" name="Google Shape;716;p4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17" name="Google Shape;71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18" name="Google Shape;718;p4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19" name="Google Shape;71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0" name="Google Shape;720;p4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1" name="Google Shape;721;p4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7" name="Google Shape;727;p4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8" name="Google Shape;728;p4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9" name="Google Shape;729;p4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0" name="Google Shape;730;p4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31" name="Google Shape;731;p42"/>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36" name="Google Shape;736;p42"/>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37" name="Shape 737"/>
        <p:cNvGrpSpPr/>
        <p:nvPr/>
      </p:nvGrpSpPr>
      <p:grpSpPr>
        <a:xfrm>
          <a:off x="0" y="0"/>
          <a:ext cx="0" cy="0"/>
          <a:chOff x="0" y="0"/>
          <a:chExt cx="0" cy="0"/>
        </a:xfrm>
      </p:grpSpPr>
      <p:sp>
        <p:nvSpPr>
          <p:cNvPr id="738" name="Google Shape;738;p4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0" name="Google Shape;740;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41" name="Google Shape;741;p43"/>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42" name="Google Shape;742;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43" name="Google Shape;743;p43"/>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44" name="Google Shape;744;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5" name="Google Shape;745;p4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46" name="Google Shape;746;p4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2" name="Google Shape;752;p4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3" name="Google Shape;753;p4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4" name="Google Shape;754;p4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55" name="Google Shape;755;p4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56" name="Google Shape;756;p43"/>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61" name="Google Shape;761;p43"/>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62" name="Shape 762"/>
        <p:cNvGrpSpPr/>
        <p:nvPr/>
      </p:nvGrpSpPr>
      <p:grpSpPr>
        <a:xfrm>
          <a:off x="0" y="0"/>
          <a:ext cx="0" cy="0"/>
          <a:chOff x="0" y="0"/>
          <a:chExt cx="0" cy="0"/>
        </a:xfrm>
      </p:grpSpPr>
      <p:sp>
        <p:nvSpPr>
          <p:cNvPr id="763" name="Google Shape;763;p4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65" name="Google Shape;765;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66" name="Google Shape;766;p44"/>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67" name="Google Shape;767;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68" name="Google Shape;768;p44"/>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69" name="Google Shape;769;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0" name="Google Shape;770;p4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1" name="Google Shape;771;p4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7" name="Google Shape;777;p4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8" name="Google Shape;778;p4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79" name="Google Shape;779;p4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0" name="Google Shape;780;p4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781" name="Google Shape;781;p44"/>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86" name="Google Shape;786;p44"/>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787" name="Shape 787"/>
        <p:cNvGrpSpPr/>
        <p:nvPr/>
      </p:nvGrpSpPr>
      <p:grpSpPr>
        <a:xfrm>
          <a:off x="0" y="0"/>
          <a:ext cx="0" cy="0"/>
          <a:chOff x="0" y="0"/>
          <a:chExt cx="0" cy="0"/>
        </a:xfrm>
      </p:grpSpPr>
      <p:sp>
        <p:nvSpPr>
          <p:cNvPr id="788" name="Google Shape;788;p4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0" name="Google Shape;79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791" name="Google Shape;791;p45"/>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792" name="Google Shape;792;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793" name="Google Shape;793;p45"/>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794" name="Google Shape;79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5" name="Google Shape;795;p4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6" name="Google Shape;796;p4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8" name="Google Shape;798;p4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0" name="Google Shape;800;p4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2" name="Google Shape;802;p4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4" name="Google Shape;804;p4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06" name="Google Shape;806;p4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08" name="Google Shape;808;p4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09" name="Google Shape;809;p45"/>
          <p:cNvPicPr preferRelativeResize="0"/>
          <p:nvPr/>
        </p:nvPicPr>
        <p:blipFill rotWithShape="1">
          <a:blip r:embed="rId3">
            <a:alphaModFix/>
          </a:blip>
          <a:srcRect b="1036" l="0" r="0" t="1047"/>
          <a:stretch/>
        </p:blipFill>
        <p:spPr>
          <a:xfrm>
            <a:off x="429768" y="1709650"/>
            <a:ext cx="521208" cy="396118"/>
          </a:xfrm>
          <a:prstGeom prst="rect">
            <a:avLst/>
          </a:prstGeom>
          <a:noFill/>
          <a:ln>
            <a:noFill/>
          </a:ln>
        </p:spPr>
      </p:pic>
      <p:pic>
        <p:nvPicPr>
          <p:cNvPr id="810" name="Google Shape;810;p4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11" name="Google Shape;811;p45"/>
          <p:cNvPicPr preferRelativeResize="0"/>
          <p:nvPr/>
        </p:nvPicPr>
        <p:blipFill rotWithShape="1">
          <a:blip r:embed="rId3">
            <a:alphaModFix/>
          </a:blip>
          <a:srcRect b="1036" l="0" r="0" t="1047"/>
          <a:stretch/>
        </p:blipFill>
        <p:spPr>
          <a:xfrm>
            <a:off x="429768" y="2755163"/>
            <a:ext cx="521208" cy="396118"/>
          </a:xfrm>
          <a:prstGeom prst="rect">
            <a:avLst/>
          </a:prstGeom>
          <a:noFill/>
          <a:ln>
            <a:noFill/>
          </a:ln>
        </p:spPr>
      </p:pic>
      <p:pic>
        <p:nvPicPr>
          <p:cNvPr id="812" name="Google Shape;812;p4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13" name="Google Shape;813;p45"/>
          <p:cNvPicPr preferRelativeResize="0"/>
          <p:nvPr/>
        </p:nvPicPr>
        <p:blipFill rotWithShape="1">
          <a:blip r:embed="rId3">
            <a:alphaModFix/>
          </a:blip>
          <a:srcRect b="1389" l="0" r="0" t="1380"/>
          <a:stretch/>
        </p:blipFill>
        <p:spPr>
          <a:xfrm>
            <a:off x="429768" y="3794760"/>
            <a:ext cx="520980" cy="393192"/>
          </a:xfrm>
          <a:prstGeom prst="rect">
            <a:avLst/>
          </a:prstGeom>
          <a:noFill/>
          <a:ln>
            <a:noFill/>
          </a:ln>
        </p:spPr>
      </p:pic>
      <p:pic>
        <p:nvPicPr>
          <p:cNvPr id="814" name="Google Shape;814;p4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15" name="Shape 815"/>
        <p:cNvGrpSpPr/>
        <p:nvPr/>
      </p:nvGrpSpPr>
      <p:grpSpPr>
        <a:xfrm>
          <a:off x="0" y="0"/>
          <a:ext cx="0" cy="0"/>
          <a:chOff x="0" y="0"/>
          <a:chExt cx="0" cy="0"/>
        </a:xfrm>
      </p:grpSpPr>
      <p:sp>
        <p:nvSpPr>
          <p:cNvPr id="816" name="Google Shape;816;p4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18" name="Google Shape;818;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19" name="Google Shape;819;p4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20" name="Google Shape;820;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21" name="Google Shape;821;p4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22" name="Google Shape;822;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3" name="Google Shape;823;p4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4" name="Google Shape;824;p4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6" name="Google Shape;826;p4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8" name="Google Shape;828;p4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0" name="Google Shape;830;p4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2" name="Google Shape;832;p4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34" name="Google Shape;834;p4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36" name="Google Shape;836;p46"/>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42" name="Google Shape;842;p46"/>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43" name="Shape 843"/>
        <p:cNvGrpSpPr/>
        <p:nvPr/>
      </p:nvGrpSpPr>
      <p:grpSpPr>
        <a:xfrm>
          <a:off x="0" y="0"/>
          <a:ext cx="0" cy="0"/>
          <a:chOff x="0" y="0"/>
          <a:chExt cx="0" cy="0"/>
        </a:xfrm>
      </p:grpSpPr>
      <p:sp>
        <p:nvSpPr>
          <p:cNvPr id="844" name="Google Shape;844;p4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6" name="Google Shape;84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47" name="Google Shape;847;p47"/>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48" name="Google Shape;84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49" name="Google Shape;849;p47"/>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50" name="Google Shape;850;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1" name="Google Shape;851;p4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2" name="Google Shape;852;p4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4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4" name="Google Shape;854;p4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6" name="Google Shape;856;p4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8" name="Google Shape;858;p4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0" name="Google Shape;860;p4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2" name="Google Shape;862;p4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64" name="Google Shape;864;p47"/>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68" name="Google Shape;868;p47"/>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69" name="Google Shape;869;p47"/>
          <p:cNvPicPr preferRelativeResize="0"/>
          <p:nvPr/>
        </p:nvPicPr>
        <p:blipFill rotWithShape="1">
          <a:blip r:embed="rId2">
            <a:alphaModFix/>
          </a:blip>
          <a:srcRect b="2891" l="0" r="0" t="2883"/>
          <a:stretch/>
        </p:blipFill>
        <p:spPr>
          <a:xfrm>
            <a:off x="429768" y="3794760"/>
            <a:ext cx="520980" cy="393192"/>
          </a:xfrm>
          <a:prstGeom prst="rect">
            <a:avLst/>
          </a:prstGeom>
          <a:noFill/>
          <a:ln>
            <a:noFill/>
          </a:ln>
        </p:spPr>
      </p:pic>
      <p:pic>
        <p:nvPicPr>
          <p:cNvPr id="870" name="Google Shape;870;p47"/>
          <p:cNvPicPr preferRelativeResize="0"/>
          <p:nvPr/>
        </p:nvPicPr>
        <p:blipFill rotWithShape="1">
          <a:blip r:embed="rId2">
            <a:alphaModFix/>
          </a:blip>
          <a:srcRect b="2891"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871" name="Shape 871"/>
        <p:cNvGrpSpPr/>
        <p:nvPr/>
      </p:nvGrpSpPr>
      <p:grpSpPr>
        <a:xfrm>
          <a:off x="0" y="0"/>
          <a:ext cx="0" cy="0"/>
          <a:chOff x="0" y="0"/>
          <a:chExt cx="0" cy="0"/>
        </a:xfrm>
      </p:grpSpPr>
      <p:sp>
        <p:nvSpPr>
          <p:cNvPr id="872" name="Google Shape;872;p4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4" name="Google Shape;874;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875" name="Google Shape;875;p48"/>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876" name="Google Shape;876;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77" name="Google Shape;877;p48"/>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878" name="Google Shape;878;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9" name="Google Shape;879;p4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0" name="Google Shape;880;p4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2" name="Google Shape;882;p4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4" name="Google Shape;884;p4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4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8" name="Google Shape;888;p4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0" name="Google Shape;890;p4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4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92" name="Google Shape;892;p48"/>
          <p:cNvPicPr preferRelativeResize="0"/>
          <p:nvPr/>
        </p:nvPicPr>
        <p:blipFill rotWithShape="1">
          <a:blip r:embed="rId2">
            <a:alphaModFix/>
          </a:blip>
          <a:srcRect b="1275" l="0" r="0" t="1276"/>
          <a:stretch/>
        </p:blipFill>
        <p:spPr>
          <a:xfrm>
            <a:off x="429768" y="1171588"/>
            <a:ext cx="521208" cy="396118"/>
          </a:xfrm>
          <a:prstGeom prst="rect">
            <a:avLst/>
          </a:prstGeom>
          <a:noFill/>
          <a:ln>
            <a:noFill/>
          </a:ln>
        </p:spPr>
      </p:pic>
      <p:pic>
        <p:nvPicPr>
          <p:cNvPr id="893" name="Google Shape;893;p48"/>
          <p:cNvPicPr preferRelativeResize="0"/>
          <p:nvPr/>
        </p:nvPicPr>
        <p:blipFill rotWithShape="1">
          <a:blip r:embed="rId2">
            <a:alphaModFix/>
          </a:blip>
          <a:srcRect b="1275" l="0" r="0" t="1276"/>
          <a:stretch/>
        </p:blipFill>
        <p:spPr>
          <a:xfrm>
            <a:off x="429768" y="1709650"/>
            <a:ext cx="521208" cy="396119"/>
          </a:xfrm>
          <a:prstGeom prst="rect">
            <a:avLst/>
          </a:prstGeom>
          <a:noFill/>
          <a:ln>
            <a:noFill/>
          </a:ln>
        </p:spPr>
      </p:pic>
      <p:pic>
        <p:nvPicPr>
          <p:cNvPr id="894" name="Google Shape;894;p48"/>
          <p:cNvPicPr preferRelativeResize="0"/>
          <p:nvPr/>
        </p:nvPicPr>
        <p:blipFill rotWithShape="1">
          <a:blip r:embed="rId2">
            <a:alphaModFix/>
          </a:blip>
          <a:srcRect b="1275" l="0" r="0" t="1276"/>
          <a:stretch/>
        </p:blipFill>
        <p:spPr>
          <a:xfrm>
            <a:off x="429768" y="2205600"/>
            <a:ext cx="521208" cy="396118"/>
          </a:xfrm>
          <a:prstGeom prst="rect">
            <a:avLst/>
          </a:prstGeom>
          <a:noFill/>
          <a:ln>
            <a:noFill/>
          </a:ln>
        </p:spPr>
      </p:pic>
      <p:pic>
        <p:nvPicPr>
          <p:cNvPr id="895" name="Google Shape;895;p48"/>
          <p:cNvPicPr preferRelativeResize="0"/>
          <p:nvPr/>
        </p:nvPicPr>
        <p:blipFill rotWithShape="1">
          <a:blip r:embed="rId2">
            <a:alphaModFix/>
          </a:blip>
          <a:srcRect b="1275" l="0" r="0" t="1276"/>
          <a:stretch/>
        </p:blipFill>
        <p:spPr>
          <a:xfrm>
            <a:off x="429768" y="2755163"/>
            <a:ext cx="521208" cy="396119"/>
          </a:xfrm>
          <a:prstGeom prst="rect">
            <a:avLst/>
          </a:prstGeom>
          <a:noFill/>
          <a:ln>
            <a:noFill/>
          </a:ln>
        </p:spPr>
      </p:pic>
      <p:pic>
        <p:nvPicPr>
          <p:cNvPr id="896" name="Google Shape;896;p48"/>
          <p:cNvPicPr preferRelativeResize="0"/>
          <p:nvPr/>
        </p:nvPicPr>
        <p:blipFill rotWithShape="1">
          <a:blip r:embed="rId2">
            <a:alphaModFix/>
          </a:blip>
          <a:srcRect b="1275" l="0" r="0" t="1276"/>
          <a:stretch/>
        </p:blipFill>
        <p:spPr>
          <a:xfrm>
            <a:off x="429768" y="3277788"/>
            <a:ext cx="521208" cy="396118"/>
          </a:xfrm>
          <a:prstGeom prst="rect">
            <a:avLst/>
          </a:prstGeom>
          <a:noFill/>
          <a:ln>
            <a:noFill/>
          </a:ln>
        </p:spPr>
      </p:pic>
      <p:pic>
        <p:nvPicPr>
          <p:cNvPr id="897" name="Google Shape;897;p48"/>
          <p:cNvPicPr preferRelativeResize="0"/>
          <p:nvPr/>
        </p:nvPicPr>
        <p:blipFill rotWithShape="1">
          <a:blip r:embed="rId2">
            <a:alphaModFix/>
          </a:blip>
          <a:srcRect b="1615" l="0" r="0" t="1616"/>
          <a:stretch/>
        </p:blipFill>
        <p:spPr>
          <a:xfrm>
            <a:off x="429768" y="3794760"/>
            <a:ext cx="520980" cy="393192"/>
          </a:xfrm>
          <a:prstGeom prst="rect">
            <a:avLst/>
          </a:prstGeom>
          <a:noFill/>
          <a:ln>
            <a:noFill/>
          </a:ln>
        </p:spPr>
      </p:pic>
      <p:pic>
        <p:nvPicPr>
          <p:cNvPr id="898" name="Google Shape;898;p48"/>
          <p:cNvPicPr preferRelativeResize="0"/>
          <p:nvPr/>
        </p:nvPicPr>
        <p:blipFill rotWithShape="1">
          <a:blip r:embed="rId2">
            <a:alphaModFix/>
          </a:blip>
          <a:srcRect b="1615"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899" name="Shape 899"/>
        <p:cNvGrpSpPr/>
        <p:nvPr/>
      </p:nvGrpSpPr>
      <p:grpSpPr>
        <a:xfrm>
          <a:off x="0" y="0"/>
          <a:ext cx="0" cy="0"/>
          <a:chOff x="0" y="0"/>
          <a:chExt cx="0" cy="0"/>
        </a:xfrm>
      </p:grpSpPr>
      <p:sp>
        <p:nvSpPr>
          <p:cNvPr id="900" name="Google Shape;90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1" name="Google Shape;90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02" name="Google Shape;902;p49"/>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03" name="Google Shape;903;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04" name="Google Shape;904;p49"/>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05" name="Google Shape;90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6" name="Google Shape;906;p4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8" name="Google Shape;908;p4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0" name="Google Shape;910;p4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2" name="Google Shape;912;p4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4" name="Google Shape;914;p4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4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6" name="Google Shape;916;p4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4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18" name="Google Shape;918;p4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20" name="Google Shape;920;p4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22" name="Google Shape;922;p4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23" name="Google Shape;923;p49"/>
          <p:cNvPicPr preferRelativeResize="0"/>
          <p:nvPr/>
        </p:nvPicPr>
        <p:blipFill rotWithShape="1">
          <a:blip r:embed="rId3">
            <a:alphaModFix/>
          </a:blip>
          <a:srcRect b="1036" l="0" r="0" t="1047"/>
          <a:stretch/>
        </p:blipFill>
        <p:spPr>
          <a:xfrm>
            <a:off x="429768" y="1709928"/>
            <a:ext cx="475488" cy="361371"/>
          </a:xfrm>
          <a:prstGeom prst="rect">
            <a:avLst/>
          </a:prstGeom>
          <a:noFill/>
          <a:ln>
            <a:noFill/>
          </a:ln>
        </p:spPr>
      </p:pic>
      <p:pic>
        <p:nvPicPr>
          <p:cNvPr id="924" name="Google Shape;924;p4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25" name="Google Shape;925;p49"/>
          <p:cNvPicPr preferRelativeResize="0"/>
          <p:nvPr/>
        </p:nvPicPr>
        <p:blipFill rotWithShape="1">
          <a:blip r:embed="rId3">
            <a:alphaModFix/>
          </a:blip>
          <a:srcRect b="1036" l="0" r="0" t="1047"/>
          <a:stretch/>
        </p:blipFill>
        <p:spPr>
          <a:xfrm>
            <a:off x="429768" y="2577303"/>
            <a:ext cx="475488" cy="361371"/>
          </a:xfrm>
          <a:prstGeom prst="rect">
            <a:avLst/>
          </a:prstGeom>
          <a:noFill/>
          <a:ln>
            <a:noFill/>
          </a:ln>
        </p:spPr>
      </p:pic>
      <p:pic>
        <p:nvPicPr>
          <p:cNvPr id="926" name="Google Shape;926;p4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27" name="Google Shape;927;p49"/>
          <p:cNvPicPr preferRelativeResize="0"/>
          <p:nvPr/>
        </p:nvPicPr>
        <p:blipFill rotWithShape="1">
          <a:blip r:embed="rId3">
            <a:alphaModFix/>
          </a:blip>
          <a:srcRect b="1036" l="0" r="0" t="1047"/>
          <a:stretch/>
        </p:blipFill>
        <p:spPr>
          <a:xfrm>
            <a:off x="429768" y="3438144"/>
            <a:ext cx="475488" cy="361371"/>
          </a:xfrm>
          <a:prstGeom prst="rect">
            <a:avLst/>
          </a:prstGeom>
          <a:noFill/>
          <a:ln>
            <a:noFill/>
          </a:ln>
        </p:spPr>
      </p:pic>
      <p:pic>
        <p:nvPicPr>
          <p:cNvPr id="928" name="Google Shape;928;p4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9" name="Google Shape;929;p49"/>
          <p:cNvPicPr preferRelativeResize="0"/>
          <p:nvPr/>
        </p:nvPicPr>
        <p:blipFill rotWithShape="1">
          <a:blip r:embed="rId3">
            <a:alphaModFix/>
          </a:blip>
          <a:srcRect b="1036"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30" name="Shape 930"/>
        <p:cNvGrpSpPr/>
        <p:nvPr/>
      </p:nvGrpSpPr>
      <p:grpSpPr>
        <a:xfrm>
          <a:off x="0" y="0"/>
          <a:ext cx="0" cy="0"/>
          <a:chOff x="0" y="0"/>
          <a:chExt cx="0" cy="0"/>
        </a:xfrm>
      </p:grpSpPr>
      <p:sp>
        <p:nvSpPr>
          <p:cNvPr id="931" name="Google Shape;931;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2" name="Google Shape;932;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33" name="Google Shape;933;p50"/>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34" name="Google Shape;934;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35" name="Google Shape;935;p50"/>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36" name="Google Shape;936;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7" name="Google Shape;937;p5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5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9" name="Google Shape;939;p5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5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1" name="Google Shape;941;p5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5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3" name="Google Shape;943;p5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5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5" name="Google Shape;945;p5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5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7" name="Google Shape;947;p5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5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9" name="Google Shape;949;p5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51" name="Google Shape;951;p5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5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53" name="Google Shape;953;p50"/>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60" name="Google Shape;960;p50"/>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36" name="Shape 36"/>
        <p:cNvGrpSpPr/>
        <p:nvPr/>
      </p:nvGrpSpPr>
      <p:grpSpPr>
        <a:xfrm>
          <a:off x="0" y="0"/>
          <a:ext cx="0" cy="0"/>
          <a:chOff x="0" y="0"/>
          <a:chExt cx="0" cy="0"/>
        </a:xfrm>
      </p:grpSpPr>
      <p:sp>
        <p:nvSpPr>
          <p:cNvPr id="37" name="Google Shape;37;p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9" name="Google Shape;39;p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40" name="Google Shape;40;p6"/>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41" name="Google Shape;41;p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2" name="Google Shape;42;p6"/>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43" name="Google Shape;43;p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 name="Google Shape;44;p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 name="Google Shape;45;p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1" name="Google Shape;51;p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4" name="Google Shape;54;p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55" name="Google Shape;55;p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56" name="Google Shape;56;p6"/>
          <p:cNvPicPr preferRelativeResize="0"/>
          <p:nvPr/>
        </p:nvPicPr>
        <p:blipFill rotWithShape="1">
          <a:blip r:embed="rId3">
            <a:alphaModFix/>
          </a:blip>
          <a:srcRect b="237" l="0" r="0" t="227"/>
          <a:stretch/>
        </p:blipFill>
        <p:spPr>
          <a:xfrm>
            <a:off x="429768" y="1848847"/>
            <a:ext cx="577805" cy="446400"/>
          </a:xfrm>
          <a:prstGeom prst="rect">
            <a:avLst/>
          </a:prstGeom>
          <a:noFill/>
          <a:ln>
            <a:noFill/>
          </a:ln>
        </p:spPr>
      </p:pic>
      <p:pic>
        <p:nvPicPr>
          <p:cNvPr id="57" name="Google Shape;57;p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58" name="Google Shape;58;p6"/>
          <p:cNvPicPr preferRelativeResize="0"/>
          <p:nvPr/>
        </p:nvPicPr>
        <p:blipFill rotWithShape="1">
          <a:blip r:embed="rId3">
            <a:alphaModFix/>
          </a:blip>
          <a:srcRect b="237" l="0" r="0" t="227"/>
          <a:stretch/>
        </p:blipFill>
        <p:spPr>
          <a:xfrm>
            <a:off x="429768" y="3040985"/>
            <a:ext cx="577805" cy="446400"/>
          </a:xfrm>
          <a:prstGeom prst="rect">
            <a:avLst/>
          </a:prstGeom>
          <a:noFill/>
          <a:ln>
            <a:noFill/>
          </a:ln>
        </p:spPr>
      </p:pic>
      <p:pic>
        <p:nvPicPr>
          <p:cNvPr id="59" name="Google Shape;59;p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0" name="Google Shape;60;p6"/>
          <p:cNvPicPr preferRelativeResize="0"/>
          <p:nvPr/>
        </p:nvPicPr>
        <p:blipFill rotWithShape="1">
          <a:blip r:embed="rId3">
            <a:alphaModFix/>
          </a:blip>
          <a:srcRect b="237" l="0" r="0" t="227"/>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61" name="Shape 961"/>
        <p:cNvGrpSpPr/>
        <p:nvPr/>
      </p:nvGrpSpPr>
      <p:grpSpPr>
        <a:xfrm>
          <a:off x="0" y="0"/>
          <a:ext cx="0" cy="0"/>
          <a:chOff x="0" y="0"/>
          <a:chExt cx="0" cy="0"/>
        </a:xfrm>
      </p:grpSpPr>
      <p:sp>
        <p:nvSpPr>
          <p:cNvPr id="962" name="Google Shape;962;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3" name="Google Shape;963;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64" name="Google Shape;964;p51"/>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65" name="Google Shape;965;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66" name="Google Shape;966;p51"/>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67" name="Google Shape;967;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68" name="Google Shape;968;p5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5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0" name="Google Shape;970;p5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5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2" name="Google Shape;972;p5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5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4" name="Google Shape;974;p5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5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6" name="Google Shape;976;p5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5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78" name="Google Shape;978;p5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5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0" name="Google Shape;980;p5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5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82" name="Google Shape;982;p5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5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984" name="Google Shape;984;p51"/>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91" name="Google Shape;991;p51"/>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992" name="Shape 992"/>
        <p:cNvGrpSpPr/>
        <p:nvPr/>
      </p:nvGrpSpPr>
      <p:grpSpPr>
        <a:xfrm>
          <a:off x="0" y="0"/>
          <a:ext cx="0" cy="0"/>
          <a:chOff x="0" y="0"/>
          <a:chExt cx="0" cy="0"/>
        </a:xfrm>
      </p:grpSpPr>
      <p:sp>
        <p:nvSpPr>
          <p:cNvPr id="993" name="Google Shape;993;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Medium"/>
                <a:ea typeface="Roboto Medium"/>
                <a:cs typeface="Roboto Medium"/>
                <a:sym typeface="Roboto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4" name="Google Shape;994;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cxnSp>
        <p:nvCxnSpPr>
          <p:cNvPr id="995" name="Google Shape;995;p52"/>
          <p:cNvCxnSpPr/>
          <p:nvPr/>
        </p:nvCxnSpPr>
        <p:spPr>
          <a:xfrm>
            <a:off x="274375" y="640080"/>
            <a:ext cx="8595600" cy="10200"/>
          </a:xfrm>
          <a:prstGeom prst="straightConnector1">
            <a:avLst/>
          </a:prstGeom>
          <a:noFill/>
          <a:ln cap="flat" cmpd="sng" w="9525">
            <a:solidFill>
              <a:schemeClr val="dk2"/>
            </a:solidFill>
            <a:prstDash val="solid"/>
            <a:round/>
            <a:headEnd len="sm" w="sm" type="none"/>
            <a:tailEnd len="sm" w="sm" type="none"/>
          </a:ln>
        </p:spPr>
      </p:cxnSp>
      <p:sp>
        <p:nvSpPr>
          <p:cNvPr id="996" name="Google Shape;996;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997" name="Google Shape;997;p52"/>
          <p:cNvCxnSpPr/>
          <p:nvPr/>
        </p:nvCxnSpPr>
        <p:spPr>
          <a:xfrm>
            <a:off x="274320" y="4906455"/>
            <a:ext cx="8595600" cy="10200"/>
          </a:xfrm>
          <a:prstGeom prst="straightConnector1">
            <a:avLst/>
          </a:prstGeom>
          <a:noFill/>
          <a:ln cap="flat" cmpd="sng" w="9525">
            <a:solidFill>
              <a:srgbClr val="A9B7C0"/>
            </a:solidFill>
            <a:prstDash val="solid"/>
            <a:round/>
            <a:headEnd len="sm" w="sm" type="none"/>
            <a:tailEnd len="sm" w="sm" type="none"/>
          </a:ln>
        </p:spPr>
      </p:cxnSp>
      <p:sp>
        <p:nvSpPr>
          <p:cNvPr id="998" name="Google Shape;998;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99" name="Google Shape;999;p5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5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1" name="Google Shape;1001;p5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5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3" name="Google Shape;1003;p5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5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5" name="Google Shape;1005;p5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5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7" name="Google Shape;1007;p5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5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9" name="Google Shape;1009;p5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5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1" name="Google Shape;1011;p5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5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3" name="Google Shape;1013;p5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5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marR="0" rtl="0" algn="l">
              <a:lnSpc>
                <a:spcPct val="115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15" name="Google Shape;1015;p52"/>
          <p:cNvPicPr preferRelativeResize="0"/>
          <p:nvPr/>
        </p:nvPicPr>
        <p:blipFill rotWithShape="1">
          <a:blip r:embed="rId2">
            <a:alphaModFix/>
          </a:blip>
          <a:srcRect b="1275" l="0" r="0" t="1276"/>
          <a:stretch/>
        </p:blipFill>
        <p:spPr>
          <a:xfrm>
            <a:off x="429768" y="1261872"/>
            <a:ext cx="475488" cy="361371"/>
          </a:xfrm>
          <a:prstGeom prst="rect">
            <a:avLst/>
          </a:prstGeom>
          <a:noFill/>
          <a:ln>
            <a:noFill/>
          </a:ln>
        </p:spPr>
      </p:pic>
      <p:pic>
        <p:nvPicPr>
          <p:cNvPr id="1016" name="Google Shape;1016;p52"/>
          <p:cNvPicPr preferRelativeResize="0"/>
          <p:nvPr/>
        </p:nvPicPr>
        <p:blipFill rotWithShape="1">
          <a:blip r:embed="rId2">
            <a:alphaModFix/>
          </a:blip>
          <a:srcRect b="1275" l="0" r="0" t="1276"/>
          <a:stretch/>
        </p:blipFill>
        <p:spPr>
          <a:xfrm>
            <a:off x="429768" y="1709928"/>
            <a:ext cx="475488" cy="361371"/>
          </a:xfrm>
          <a:prstGeom prst="rect">
            <a:avLst/>
          </a:prstGeom>
          <a:noFill/>
          <a:ln>
            <a:noFill/>
          </a:ln>
        </p:spPr>
      </p:pic>
      <p:pic>
        <p:nvPicPr>
          <p:cNvPr id="1017" name="Google Shape;1017;p52"/>
          <p:cNvPicPr preferRelativeResize="0"/>
          <p:nvPr/>
        </p:nvPicPr>
        <p:blipFill rotWithShape="1">
          <a:blip r:embed="rId2">
            <a:alphaModFix/>
          </a:blip>
          <a:srcRect b="1275" l="0" r="0" t="1276"/>
          <a:stretch/>
        </p:blipFill>
        <p:spPr>
          <a:xfrm>
            <a:off x="429768" y="2129247"/>
            <a:ext cx="475488" cy="361371"/>
          </a:xfrm>
          <a:prstGeom prst="rect">
            <a:avLst/>
          </a:prstGeom>
          <a:noFill/>
          <a:ln>
            <a:noFill/>
          </a:ln>
        </p:spPr>
      </p:pic>
      <p:pic>
        <p:nvPicPr>
          <p:cNvPr id="1018" name="Google Shape;1018;p52"/>
          <p:cNvPicPr preferRelativeResize="0"/>
          <p:nvPr/>
        </p:nvPicPr>
        <p:blipFill rotWithShape="1">
          <a:blip r:embed="rId2">
            <a:alphaModFix/>
          </a:blip>
          <a:srcRect b="1275" l="0" r="0" t="1276"/>
          <a:stretch/>
        </p:blipFill>
        <p:spPr>
          <a:xfrm>
            <a:off x="429768" y="2577303"/>
            <a:ext cx="475488" cy="361371"/>
          </a:xfrm>
          <a:prstGeom prst="rect">
            <a:avLst/>
          </a:prstGeom>
          <a:noFill/>
          <a:ln>
            <a:noFill/>
          </a:ln>
        </p:spPr>
      </p:pic>
      <p:pic>
        <p:nvPicPr>
          <p:cNvPr id="1019" name="Google Shape;1019;p52"/>
          <p:cNvPicPr preferRelativeResize="0"/>
          <p:nvPr/>
        </p:nvPicPr>
        <p:blipFill rotWithShape="1">
          <a:blip r:embed="rId2">
            <a:alphaModFix/>
          </a:blip>
          <a:srcRect b="1275" l="0" r="0" t="1276"/>
          <a:stretch/>
        </p:blipFill>
        <p:spPr>
          <a:xfrm>
            <a:off x="429768" y="2999232"/>
            <a:ext cx="475488" cy="361371"/>
          </a:xfrm>
          <a:prstGeom prst="rect">
            <a:avLst/>
          </a:prstGeom>
          <a:noFill/>
          <a:ln>
            <a:noFill/>
          </a:ln>
        </p:spPr>
      </p:pic>
      <p:pic>
        <p:nvPicPr>
          <p:cNvPr id="1020" name="Google Shape;1020;p52"/>
          <p:cNvPicPr preferRelativeResize="0"/>
          <p:nvPr/>
        </p:nvPicPr>
        <p:blipFill rotWithShape="1">
          <a:blip r:embed="rId2">
            <a:alphaModFix/>
          </a:blip>
          <a:srcRect b="1275" l="0" r="0" t="1276"/>
          <a:stretch/>
        </p:blipFill>
        <p:spPr>
          <a:xfrm>
            <a:off x="429768" y="3438144"/>
            <a:ext cx="475488" cy="361371"/>
          </a:xfrm>
          <a:prstGeom prst="rect">
            <a:avLst/>
          </a:prstGeom>
          <a:noFill/>
          <a:ln>
            <a:noFill/>
          </a:ln>
        </p:spPr>
      </p:pic>
      <p:pic>
        <p:nvPicPr>
          <p:cNvPr id="1021" name="Google Shape;1021;p52"/>
          <p:cNvPicPr preferRelativeResize="0"/>
          <p:nvPr/>
        </p:nvPicPr>
        <p:blipFill rotWithShape="1">
          <a:blip r:embed="rId2">
            <a:alphaModFix/>
          </a:blip>
          <a:srcRect b="1275" l="0" r="0" t="1276"/>
          <a:stretch/>
        </p:blipFill>
        <p:spPr>
          <a:xfrm>
            <a:off x="429768" y="3877056"/>
            <a:ext cx="475488" cy="361371"/>
          </a:xfrm>
          <a:prstGeom prst="rect">
            <a:avLst/>
          </a:prstGeom>
          <a:noFill/>
          <a:ln>
            <a:noFill/>
          </a:ln>
        </p:spPr>
      </p:pic>
      <p:pic>
        <p:nvPicPr>
          <p:cNvPr id="1022" name="Google Shape;1022;p52"/>
          <p:cNvPicPr preferRelativeResize="0"/>
          <p:nvPr/>
        </p:nvPicPr>
        <p:blipFill rotWithShape="1">
          <a:blip r:embed="rId2">
            <a:alphaModFix/>
          </a:blip>
          <a:srcRect b="1275"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23" name="Shape 1023"/>
        <p:cNvGrpSpPr/>
        <p:nvPr/>
      </p:nvGrpSpPr>
      <p:grpSpPr>
        <a:xfrm>
          <a:off x="0" y="0"/>
          <a:ext cx="0" cy="0"/>
          <a:chOff x="0" y="0"/>
          <a:chExt cx="0" cy="0"/>
        </a:xfrm>
      </p:grpSpPr>
      <p:pic>
        <p:nvPicPr>
          <p:cNvPr id="1024" name="Google Shape;1024;p53"/>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1025" name="Google Shape;1025;p53"/>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000"/>
              <a:buFont typeface="Arial"/>
              <a:buNone/>
              <a:defRPr b="0" i="0" sz="3000" u="none" cap="none" strike="noStrike">
                <a:solidFill>
                  <a:srgbClr val="000000"/>
                </a:solidFill>
                <a:latin typeface="Roboto Light"/>
                <a:ea typeface="Roboto Light"/>
                <a:cs typeface="Roboto Light"/>
                <a:sym typeface="Roboto Ligh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26" name="Google Shape;102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27" name="Google Shape;1027;p5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1028" name="Google Shape;1028;p53"/>
          <p:cNvPicPr preferRelativeResize="0"/>
          <p:nvPr/>
        </p:nvPicPr>
        <p:blipFill rotWithShape="1">
          <a:blip r:embed="rId3">
            <a:alphaModFix/>
          </a:blip>
          <a:srcRect b="0" l="0" r="0" t="0"/>
          <a:stretch/>
        </p:blipFill>
        <p:spPr>
          <a:xfrm>
            <a:off x="827549" y="769725"/>
            <a:ext cx="7488902" cy="1856625"/>
          </a:xfrm>
          <a:prstGeom prst="rect">
            <a:avLst/>
          </a:prstGeom>
          <a:noFill/>
          <a:ln>
            <a:noFill/>
          </a:ln>
        </p:spPr>
      </p:pic>
      <p:sp>
        <p:nvSpPr>
          <p:cNvPr id="1029" name="Google Shape;1029;p53"/>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FIST TO FIVE:</a:t>
            </a:r>
            <a:endParaRPr b="0" i="0" sz="2400" u="none" cap="none" strike="noStrike">
              <a:solidFill>
                <a:srgbClr val="000000"/>
              </a:solidFill>
              <a:latin typeface="Roboto Medium"/>
              <a:ea typeface="Roboto Medium"/>
              <a:cs typeface="Roboto Medium"/>
              <a:sym typeface="Roboto Medium"/>
            </a:endParaRPr>
          </a:p>
        </p:txBody>
      </p:sp>
      <p:cxnSp>
        <p:nvCxnSpPr>
          <p:cNvPr id="1030" name="Google Shape;1030;p53"/>
          <p:cNvCxnSpPr/>
          <p:nvPr/>
        </p:nvCxnSpPr>
        <p:spPr>
          <a:xfrm>
            <a:off x="2305500" y="3307075"/>
            <a:ext cx="4533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31" name="Shape 1031"/>
        <p:cNvGrpSpPr/>
        <p:nvPr/>
      </p:nvGrpSpPr>
      <p:grpSpPr>
        <a:xfrm>
          <a:off x="0" y="0"/>
          <a:ext cx="0" cy="0"/>
          <a:chOff x="0" y="0"/>
          <a:chExt cx="0" cy="0"/>
        </a:xfrm>
      </p:grpSpPr>
      <p:pic>
        <p:nvPicPr>
          <p:cNvPr id="1032" name="Google Shape;1032;p54"/>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33" name="Google Shape;1033;p54"/>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1034" name="Google Shape;1034;p54"/>
          <p:cNvCxnSpPr/>
          <p:nvPr/>
        </p:nvCxnSpPr>
        <p:spPr>
          <a:xfrm>
            <a:off x="2305500" y="1468500"/>
            <a:ext cx="4533000" cy="0"/>
          </a:xfrm>
          <a:prstGeom prst="straightConnector1">
            <a:avLst/>
          </a:prstGeom>
          <a:noFill/>
          <a:ln cap="flat" cmpd="sng" w="9525">
            <a:solidFill>
              <a:srgbClr val="000000"/>
            </a:solidFill>
            <a:prstDash val="solid"/>
            <a:round/>
            <a:headEnd len="sm" w="sm" type="none"/>
            <a:tailEnd len="sm" w="sm" type="none"/>
          </a:ln>
        </p:spPr>
      </p:cxnSp>
      <p:sp>
        <p:nvSpPr>
          <p:cNvPr id="1035" name="Google Shape;1035;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36" name="Shape 1036"/>
        <p:cNvGrpSpPr/>
        <p:nvPr/>
      </p:nvGrpSpPr>
      <p:grpSpPr>
        <a:xfrm>
          <a:off x="0" y="0"/>
          <a:ext cx="0" cy="0"/>
          <a:chOff x="0" y="0"/>
          <a:chExt cx="0" cy="0"/>
        </a:xfrm>
      </p:grpSpPr>
      <p:pic>
        <p:nvPicPr>
          <p:cNvPr id="1037" name="Google Shape;1037;p5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38" name="Google Shape;1038;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39" name="Google Shape;1039;p55"/>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40" name="Google Shape;1040;p55"/>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Time For a Quick Video</a:t>
            </a:r>
            <a:endParaRPr b="0" i="0" sz="2400" u="none" cap="none" strike="noStrike">
              <a:solidFill>
                <a:srgbClr val="000000"/>
              </a:solidFill>
              <a:latin typeface="Roboto Medium"/>
              <a:ea typeface="Roboto Medium"/>
              <a:cs typeface="Roboto Medium"/>
              <a:sym typeface="Roboto Medium"/>
            </a:endParaRPr>
          </a:p>
        </p:txBody>
      </p:sp>
      <p:cxnSp>
        <p:nvCxnSpPr>
          <p:cNvPr id="1041" name="Google Shape;1041;p55"/>
          <p:cNvCxnSpPr/>
          <p:nvPr/>
        </p:nvCxnSpPr>
        <p:spPr>
          <a:xfrm>
            <a:off x="4694700" y="2666900"/>
            <a:ext cx="3261900" cy="0"/>
          </a:xfrm>
          <a:prstGeom prst="straightConnector1">
            <a:avLst/>
          </a:prstGeom>
          <a:noFill/>
          <a:ln cap="flat" cmpd="sng" w="9525">
            <a:solidFill>
              <a:srgbClr val="000000"/>
            </a:solidFill>
            <a:prstDash val="solid"/>
            <a:round/>
            <a:headEnd len="sm" w="sm" type="none"/>
            <a:tailEnd len="sm" w="sm" type="none"/>
          </a:ln>
        </p:spPr>
      </p:cxnSp>
      <p:sp>
        <p:nvSpPr>
          <p:cNvPr id="1042" name="Google Shape;1042;p55"/>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55"/>
          <p:cNvSpPr/>
          <p:nvPr/>
        </p:nvSpPr>
        <p:spPr>
          <a:xfrm flipH="1" rot="-5400000">
            <a:off x="6129973" y="1159537"/>
            <a:ext cx="554225" cy="479325"/>
          </a:xfrm>
          <a:prstGeom prst="flowChartMerge">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44" name="Shape 1044"/>
        <p:cNvGrpSpPr/>
        <p:nvPr/>
      </p:nvGrpSpPr>
      <p:grpSpPr>
        <a:xfrm>
          <a:off x="0" y="0"/>
          <a:ext cx="0" cy="0"/>
          <a:chOff x="0" y="0"/>
          <a:chExt cx="0" cy="0"/>
        </a:xfrm>
      </p:grpSpPr>
      <p:pic>
        <p:nvPicPr>
          <p:cNvPr id="1045" name="Google Shape;1045;p5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46" name="Google Shape;1046;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7" name="Google Shape;1047;p5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marR="0" rtl="0" algn="ctr">
              <a:lnSpc>
                <a:spcPct val="110000"/>
              </a:lnSpc>
              <a:spcBef>
                <a:spcPts val="0"/>
              </a:spcBef>
              <a:spcAft>
                <a:spcPts val="0"/>
              </a:spcAft>
              <a:buClr>
                <a:srgbClr val="000000"/>
              </a:buClr>
              <a:buSzPts val="2400"/>
              <a:buFont typeface="Arial"/>
              <a:buNone/>
            </a:pPr>
            <a:r>
              <a:rPr b="0" i="0" lang="en" sz="2400" u="none" cap="none" strike="noStrike">
                <a:solidFill>
                  <a:srgbClr val="000000"/>
                </a:solidFill>
                <a:latin typeface="Roboto Medium"/>
                <a:ea typeface="Roboto Medium"/>
                <a:cs typeface="Roboto Medium"/>
                <a:sym typeface="Roboto Medium"/>
              </a:rPr>
              <a:t>Time For a Quick Video</a:t>
            </a:r>
            <a:endParaRPr b="0" i="0" sz="2400" u="none" cap="none" strike="noStrike">
              <a:solidFill>
                <a:srgbClr val="000000"/>
              </a:solidFill>
              <a:latin typeface="Roboto Medium"/>
              <a:ea typeface="Roboto Medium"/>
              <a:cs typeface="Roboto Medium"/>
              <a:sym typeface="Roboto Medium"/>
            </a:endParaRPr>
          </a:p>
        </p:txBody>
      </p:sp>
      <p:cxnSp>
        <p:nvCxnSpPr>
          <p:cNvPr id="1048" name="Google Shape;1048;p56"/>
          <p:cNvCxnSpPr/>
          <p:nvPr/>
        </p:nvCxnSpPr>
        <p:spPr>
          <a:xfrm>
            <a:off x="2865900" y="2743100"/>
            <a:ext cx="3261900" cy="0"/>
          </a:xfrm>
          <a:prstGeom prst="straightConnector1">
            <a:avLst/>
          </a:prstGeom>
          <a:noFill/>
          <a:ln cap="flat" cmpd="sng" w="9525">
            <a:solidFill>
              <a:srgbClr val="000000"/>
            </a:solidFill>
            <a:prstDash val="solid"/>
            <a:round/>
            <a:headEnd len="sm" w="sm" type="none"/>
            <a:tailEnd len="sm" w="sm" type="none"/>
          </a:ln>
        </p:spPr>
      </p:cxnSp>
      <p:sp>
        <p:nvSpPr>
          <p:cNvPr id="1049" name="Google Shape;1049;p5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56"/>
          <p:cNvSpPr/>
          <p:nvPr/>
        </p:nvSpPr>
        <p:spPr>
          <a:xfrm flipH="1" rot="-5400000">
            <a:off x="4301173" y="1235738"/>
            <a:ext cx="554225" cy="479325"/>
          </a:xfrm>
          <a:prstGeom prst="flowChartMerge">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5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Light"/>
                <a:ea typeface="Roboto Light"/>
                <a:cs typeface="Roboto Light"/>
                <a:sym typeface="Roboto Light"/>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61" name="Shape 61"/>
        <p:cNvGrpSpPr/>
        <p:nvPr/>
      </p:nvGrpSpPr>
      <p:grpSpPr>
        <a:xfrm>
          <a:off x="0" y="0"/>
          <a:ext cx="0" cy="0"/>
          <a:chOff x="0" y="0"/>
          <a:chExt cx="0" cy="0"/>
        </a:xfrm>
      </p:grpSpPr>
      <p:pic>
        <p:nvPicPr>
          <p:cNvPr id="62" name="Google Shape;62;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63" name="Google Shape;63;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0" i="0" sz="3600" u="none" cap="none" strike="noStrike">
                <a:solidFill>
                  <a:srgbClr val="000000"/>
                </a:solidFill>
                <a:latin typeface="Roboto Medium"/>
                <a:ea typeface="Roboto Medium"/>
                <a:cs typeface="Roboto Medium"/>
                <a:sym typeface="Roboto Medium"/>
              </a:defRPr>
            </a:lvl1pPr>
            <a:lvl2pPr lvl="1"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4" name="Google Shape;64;p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Blank Screen">
  <p:cSld name="CUSTOM_3_1">
    <p:spTree>
      <p:nvGrpSpPr>
        <p:cNvPr id="66" name="Shape 66"/>
        <p:cNvGrpSpPr/>
        <p:nvPr/>
      </p:nvGrpSpPr>
      <p:grpSpPr>
        <a:xfrm>
          <a:off x="0" y="0"/>
          <a:ext cx="0" cy="0"/>
          <a:chOff x="0" y="0"/>
          <a:chExt cx="0" cy="0"/>
        </a:xfrm>
      </p:grpSpPr>
      <p:sp>
        <p:nvSpPr>
          <p:cNvPr id="67" name="Google Shape;67;p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68" name="Shape 68"/>
        <p:cNvGrpSpPr/>
        <p:nvPr/>
      </p:nvGrpSpPr>
      <p:grpSpPr>
        <a:xfrm>
          <a:off x="0" y="0"/>
          <a:ext cx="0" cy="0"/>
          <a:chOff x="0" y="0"/>
          <a:chExt cx="0" cy="0"/>
        </a:xfrm>
      </p:grpSpPr>
      <p:pic>
        <p:nvPicPr>
          <p:cNvPr id="69" name="Google Shape;69;p9"/>
          <p:cNvPicPr preferRelativeResize="0"/>
          <p:nvPr/>
        </p:nvPicPr>
        <p:blipFill rotWithShape="1">
          <a:blip r:embed="rId2">
            <a:alphaModFix/>
          </a:blip>
          <a:srcRect b="59" l="0" r="0" t="58"/>
          <a:stretch/>
        </p:blipFill>
        <p:spPr>
          <a:xfrm>
            <a:off x="274320" y="274881"/>
            <a:ext cx="8595360" cy="4593743"/>
          </a:xfrm>
          <a:prstGeom prst="rect">
            <a:avLst/>
          </a:prstGeom>
          <a:noFill/>
          <a:ln>
            <a:noFill/>
          </a:ln>
        </p:spPr>
      </p:pic>
      <p:sp>
        <p:nvSpPr>
          <p:cNvPr id="70" name="Google Shape;70;p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9"/>
          <p:cNvPicPr preferRelativeResize="0"/>
          <p:nvPr/>
        </p:nvPicPr>
        <p:blipFill rotWithShape="1">
          <a:blip r:embed="rId3">
            <a:alphaModFix/>
          </a:blip>
          <a:srcRect b="0" l="0" r="0" t="0"/>
          <a:stretch/>
        </p:blipFill>
        <p:spPr>
          <a:xfrm>
            <a:off x="8062160" y="3975150"/>
            <a:ext cx="548640" cy="725893"/>
          </a:xfrm>
          <a:prstGeom prst="rect">
            <a:avLst/>
          </a:prstGeom>
          <a:noFill/>
          <a:ln>
            <a:noFill/>
          </a:ln>
        </p:spPr>
      </p:pic>
      <p:sp>
        <p:nvSpPr>
          <p:cNvPr id="72" name="Google Shape;72;p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marR="0" rtl="0" algn="r">
              <a:lnSpc>
                <a:spcPct val="100000"/>
              </a:lnSpc>
              <a:spcBef>
                <a:spcPts val="0"/>
              </a:spcBef>
              <a:spcAft>
                <a:spcPts val="0"/>
              </a:spcAft>
              <a:buClr>
                <a:srgbClr val="000000"/>
              </a:buClr>
              <a:buSzPts val="1800"/>
              <a:buFont typeface="Arial"/>
              <a:buNone/>
              <a:defRPr b="0" i="0" sz="1800" u="none" cap="none" strike="noStrike">
                <a:solidFill>
                  <a:srgbClr val="FFFFFF"/>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 name="Google Shape;74;p9"/>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75" name="Google Shape;75;p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300"/>
              <a:buFont typeface="Arial"/>
              <a:buNone/>
            </a:pPr>
            <a:r>
              <a:rPr b="1" i="0" lang="en" sz="1300" u="none" cap="none" strike="noStrike">
                <a:solidFill>
                  <a:srgbClr val="FFFFFF"/>
                </a:solidFill>
                <a:latin typeface="Roboto"/>
                <a:ea typeface="Roboto"/>
                <a:cs typeface="Roboto"/>
                <a:sym typeface="Roboto"/>
              </a:rPr>
              <a:t>Suggested Time:</a:t>
            </a:r>
            <a:endParaRPr b="1" i="0" sz="1300" u="none" cap="none" strike="noStrike">
              <a:solidFill>
                <a:srgbClr val="FFFFFF"/>
              </a:solidFill>
              <a:latin typeface="Roboto"/>
              <a:ea typeface="Roboto"/>
              <a:cs typeface="Roboto"/>
              <a:sym typeface="Roboto"/>
            </a:endParaRPr>
          </a:p>
        </p:txBody>
      </p:sp>
      <p:sp>
        <p:nvSpPr>
          <p:cNvPr id="77" name="Google Shape;77;p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 name="Google Shape;78;p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marR="0" rtl="0" algn="l">
              <a:lnSpc>
                <a:spcPct val="100000"/>
              </a:lnSpc>
              <a:spcBef>
                <a:spcPts val="0"/>
              </a:spcBef>
              <a:spcAft>
                <a:spcPts val="0"/>
              </a:spcAft>
              <a:buClr>
                <a:srgbClr val="000000"/>
              </a:buClr>
              <a:buSzPts val="2400"/>
              <a:buFont typeface="Arial"/>
              <a:buNone/>
              <a:defRPr b="0" i="0" sz="2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79" name="Shape 79"/>
        <p:cNvGrpSpPr/>
        <p:nvPr/>
      </p:nvGrpSpPr>
      <p:grpSpPr>
        <a:xfrm>
          <a:off x="0" y="0"/>
          <a:ext cx="0" cy="0"/>
          <a:chOff x="0" y="0"/>
          <a:chExt cx="0" cy="0"/>
        </a:xfrm>
      </p:grpSpPr>
      <p:pic>
        <p:nvPicPr>
          <p:cNvPr id="80" name="Google Shape;80;p10"/>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81" name="Google Shape;81;p10"/>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0" lang="en" sz="4800" u="none" cap="none" strike="noStrike">
                <a:solidFill>
                  <a:srgbClr val="000000"/>
                </a:solidFill>
                <a:latin typeface="Roboto Light"/>
                <a:ea typeface="Roboto Light"/>
                <a:cs typeface="Roboto Light"/>
                <a:sym typeface="Roboto Light"/>
              </a:rPr>
              <a:t>Take a Break!</a:t>
            </a:r>
            <a:endParaRPr b="0" i="0" sz="4800" u="none" cap="none" strike="noStrike">
              <a:solidFill>
                <a:srgbClr val="000000"/>
              </a:solidFill>
              <a:latin typeface="Roboto Light"/>
              <a:ea typeface="Roboto Light"/>
              <a:cs typeface="Roboto Light"/>
              <a:sym typeface="Roboto Light"/>
            </a:endParaRPr>
          </a:p>
        </p:txBody>
      </p:sp>
      <p:cxnSp>
        <p:nvCxnSpPr>
          <p:cNvPr id="82" name="Google Shape;82;p10"/>
          <p:cNvCxnSpPr/>
          <p:nvPr/>
        </p:nvCxnSpPr>
        <p:spPr>
          <a:xfrm>
            <a:off x="2305500" y="2001900"/>
            <a:ext cx="4533000" cy="0"/>
          </a:xfrm>
          <a:prstGeom prst="straightConnector1">
            <a:avLst/>
          </a:prstGeom>
          <a:noFill/>
          <a:ln cap="flat" cmpd="sng" w="9525">
            <a:solidFill>
              <a:srgbClr val="000000"/>
            </a:solidFill>
            <a:prstDash val="solid"/>
            <a:round/>
            <a:headEnd len="sm" w="sm" type="none"/>
            <a:tailEnd len="sm" w="sm" type="none"/>
          </a:ln>
        </p:spPr>
      </p:cxnSp>
      <p:sp>
        <p:nvSpPr>
          <p:cNvPr id="83" name="Google Shape;83;p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indent="0" lvl="0"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00"/>
              <a:buFont typeface="Arial"/>
              <a:buNone/>
              <a:defRPr b="0" i="0" sz="6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seekingalpha.com/article/4255461-march-new-housing-construction-making-bottom-close-recessionary-levels" TargetMode="Externa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0.png"/><Relationship Id="rId4" Type="http://schemas.openxmlformats.org/officeDocument/2006/relationships/image" Target="../media/image45.png"/><Relationship Id="rId9" Type="http://schemas.openxmlformats.org/officeDocument/2006/relationships/image" Target="../media/image52.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6.png"/><Relationship Id="rId11" Type="http://schemas.openxmlformats.org/officeDocument/2006/relationships/image" Target="../media/image49.png"/><Relationship Id="rId10"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1.png"/><Relationship Id="rId4" Type="http://schemas.openxmlformats.org/officeDocument/2006/relationships/image" Target="../media/image48.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57.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56.png"/><Relationship Id="rId4" Type="http://schemas.openxmlformats.org/officeDocument/2006/relationships/image" Target="../media/image55.png"/><Relationship Id="rId5" Type="http://schemas.openxmlformats.org/officeDocument/2006/relationships/image" Target="../media/image5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2.png"/><Relationship Id="rId4" Type="http://schemas.openxmlformats.org/officeDocument/2006/relationships/image" Target="../media/image48.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3.png"/><Relationship Id="rId4" Type="http://schemas.openxmlformats.org/officeDocument/2006/relationships/image" Target="../media/image48.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4.png"/><Relationship Id="rId4" Type="http://schemas.openxmlformats.org/officeDocument/2006/relationships/image" Target="../media/image48.gi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4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48.g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66.png"/><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9.png"/><Relationship Id="rId4" Type="http://schemas.openxmlformats.org/officeDocument/2006/relationships/image" Target="../media/image8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3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p>
            <a:pPr indent="0" lvl="0" marL="0" rtl="0" algn="l">
              <a:lnSpc>
                <a:spcPct val="100000"/>
              </a:lnSpc>
              <a:spcBef>
                <a:spcPts val="0"/>
              </a:spcBef>
              <a:spcAft>
                <a:spcPts val="0"/>
              </a:spcAft>
              <a:buSzPts val="2800"/>
              <a:buNone/>
            </a:pPr>
            <a:r>
              <a:rPr lang="en"/>
              <a:t>Zen of Data</a:t>
            </a:r>
            <a:endParaRPr/>
          </a:p>
        </p:txBody>
      </p:sp>
      <p:sp>
        <p:nvSpPr>
          <p:cNvPr id="1057" name="Google Shape;1057;p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p>
            <a:pPr indent="0" lvl="0" marL="0" rtl="0" algn="r">
              <a:lnSpc>
                <a:spcPct val="100000"/>
              </a:lnSpc>
              <a:spcBef>
                <a:spcPts val="0"/>
              </a:spcBef>
              <a:spcAft>
                <a:spcPts val="0"/>
              </a:spcAft>
              <a:buSzPts val="1400"/>
              <a:buNone/>
            </a:pPr>
            <a:r>
              <a:rPr lang="en"/>
              <a:t>Lesson 1.1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23" name="Google Shape;1123;p6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124" name="Google Shape;1124;p66"/>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125" name="Google Shape;1125;p66"/>
          <p:cNvSpPr/>
          <p:nvPr/>
        </p:nvSpPr>
        <p:spPr>
          <a:xfrm>
            <a:off x="6750" y="0"/>
            <a:ext cx="3117600" cy="5143500"/>
          </a:xfrm>
          <a:prstGeom prst="rect">
            <a:avLst/>
          </a:prstGeom>
          <a:solidFill>
            <a:srgbClr val="000000">
              <a:alpha val="85882"/>
            </a:srgbClr>
          </a:solidFill>
          <a:ln>
            <a:noFill/>
          </a:ln>
        </p:spPr>
        <p:txBody>
          <a:bodyPr anchorCtr="0" anchor="t" bIns="91425" lIns="91425" spcFirstLastPara="1" rIns="91425" wrap="square" tIns="155447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Perhaps you </a:t>
            </a:r>
            <a:br>
              <a:rPr b="0" i="0" lang="en" sz="3000" u="none" cap="none" strike="noStrike">
                <a:solidFill>
                  <a:srgbClr val="FFFFFF"/>
                </a:solidFill>
                <a:latin typeface="Roboto"/>
                <a:ea typeface="Roboto"/>
                <a:cs typeface="Roboto"/>
                <a:sym typeface="Roboto"/>
              </a:rPr>
            </a:br>
            <a:r>
              <a:rPr b="0" i="0" lang="en" sz="3000" u="none" cap="none" strike="noStrike">
                <a:solidFill>
                  <a:srgbClr val="FFFFFF"/>
                </a:solidFill>
                <a:latin typeface="Roboto"/>
                <a:ea typeface="Roboto"/>
                <a:cs typeface="Roboto"/>
                <a:sym typeface="Roboto"/>
              </a:rPr>
              <a:t>are picturing </a:t>
            </a:r>
            <a:br>
              <a:rPr b="0" i="0" lang="en" sz="3000" u="none" cap="none" strike="noStrike">
                <a:solidFill>
                  <a:srgbClr val="FFFFFF"/>
                </a:solidFill>
                <a:latin typeface="Roboto"/>
                <a:ea typeface="Roboto"/>
                <a:cs typeface="Roboto"/>
                <a:sym typeface="Roboto"/>
              </a:rPr>
            </a:br>
            <a:r>
              <a:rPr b="0" i="0" lang="en" sz="3000" u="none" cap="none" strike="noStrike">
                <a:solidFill>
                  <a:srgbClr val="FFFFFF"/>
                </a:solidFill>
                <a:latin typeface="Roboto"/>
                <a:ea typeface="Roboto"/>
                <a:cs typeface="Roboto"/>
                <a:sym typeface="Roboto"/>
              </a:rPr>
              <a:t>an Excel spreadsheet. </a:t>
            </a:r>
            <a:endParaRPr b="0" i="0" sz="3000" u="none" cap="none" strike="noStrike">
              <a:solidFill>
                <a:schemeClr val="accent6"/>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pic>
        <p:nvPicPr>
          <p:cNvPr id="1130" name="Google Shape;1130;p67"/>
          <p:cNvPicPr preferRelativeResize="0"/>
          <p:nvPr/>
        </p:nvPicPr>
        <p:blipFill rotWithShape="1">
          <a:blip r:embed="rId3">
            <a:alphaModFix/>
          </a:blip>
          <a:srcRect b="0" l="0" r="0" t="0"/>
          <a:stretch/>
        </p:blipFill>
        <p:spPr>
          <a:xfrm>
            <a:off x="-12300" y="0"/>
            <a:ext cx="9144000" cy="5143500"/>
          </a:xfrm>
          <a:prstGeom prst="rect">
            <a:avLst/>
          </a:prstGeom>
          <a:noFill/>
          <a:ln>
            <a:noFill/>
          </a:ln>
        </p:spPr>
      </p:pic>
      <p:sp>
        <p:nvSpPr>
          <p:cNvPr id="1131" name="Google Shape;1131;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32" name="Google Shape;1132;p6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33" name="Google Shape;1133;p67"/>
          <p:cNvSpPr txBox="1"/>
          <p:nvPr/>
        </p:nvSpPr>
        <p:spPr>
          <a:xfrm>
            <a:off x="409425" y="694000"/>
            <a:ext cx="4284000" cy="290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chemeClr val="dk1"/>
                </a:solidFill>
                <a:latin typeface="Roboto Light"/>
                <a:ea typeface="Roboto Light"/>
                <a:cs typeface="Roboto Light"/>
                <a:sym typeface="Roboto Light"/>
              </a:rPr>
              <a:t>What does the term </a:t>
            </a:r>
            <a:br>
              <a:rPr b="0" i="0" lang="en" sz="3600" u="none" cap="none" strike="noStrike">
                <a:solidFill>
                  <a:schemeClr val="dk1"/>
                </a:solidFill>
                <a:latin typeface="Roboto Light"/>
                <a:ea typeface="Roboto Light"/>
                <a:cs typeface="Roboto Light"/>
                <a:sym typeface="Roboto Light"/>
              </a:rPr>
            </a:br>
            <a:r>
              <a:rPr b="1" i="0" lang="en" sz="3600" u="none" cap="none" strike="noStrike">
                <a:solidFill>
                  <a:schemeClr val="dk1"/>
                </a:solidFill>
                <a:latin typeface="Roboto"/>
                <a:ea typeface="Roboto"/>
                <a:cs typeface="Roboto"/>
                <a:sym typeface="Roboto"/>
              </a:rPr>
              <a:t>data science</a:t>
            </a:r>
            <a:r>
              <a:rPr b="0" i="0" lang="en" sz="3600" u="none" cap="none" strike="noStrike">
                <a:solidFill>
                  <a:schemeClr val="dk1"/>
                </a:solidFill>
                <a:latin typeface="Roboto Light"/>
                <a:ea typeface="Roboto Light"/>
                <a:cs typeface="Roboto Light"/>
                <a:sym typeface="Roboto Light"/>
              </a:rPr>
              <a:t> mean?</a:t>
            </a:r>
            <a:endParaRPr b="0" i="0" sz="3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pic>
        <p:nvPicPr>
          <p:cNvPr id="1138" name="Google Shape;1138;p68"/>
          <p:cNvPicPr preferRelativeResize="0"/>
          <p:nvPr/>
        </p:nvPicPr>
        <p:blipFill rotWithShape="1">
          <a:blip r:embed="rId3">
            <a:alphaModFix/>
          </a:blip>
          <a:srcRect b="0" l="0" r="0" t="0"/>
          <a:stretch/>
        </p:blipFill>
        <p:spPr>
          <a:xfrm>
            <a:off x="656300" y="722399"/>
            <a:ext cx="7667626" cy="4005551"/>
          </a:xfrm>
          <a:prstGeom prst="rect">
            <a:avLst/>
          </a:prstGeom>
          <a:noFill/>
          <a:ln>
            <a:noFill/>
          </a:ln>
        </p:spPr>
      </p:pic>
      <p:sp>
        <p:nvSpPr>
          <p:cNvPr id="1139" name="Google Shape;1139;p6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Data Science Involves Spreadsheets and Formulas</a:t>
            </a:r>
            <a:endParaRPr/>
          </a:p>
        </p:txBody>
      </p:sp>
      <p:sp>
        <p:nvSpPr>
          <p:cNvPr id="1140" name="Google Shape;1140;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41" name="Google Shape;1141;p6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69"/>
          <p:cNvSpPr txBox="1"/>
          <p:nvPr>
            <p:ph type="title"/>
          </p:nvPr>
        </p:nvSpPr>
        <p:spPr>
          <a:xfrm>
            <a:off x="2544050" y="1458025"/>
            <a:ext cx="6215100" cy="24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Roboto Light"/>
                <a:ea typeface="Roboto Light"/>
                <a:cs typeface="Roboto Light"/>
                <a:sym typeface="Roboto Light"/>
              </a:rPr>
              <a:t>Fundamentally, data science is about </a:t>
            </a:r>
            <a:r>
              <a:rPr b="1" lang="en"/>
              <a:t>storytelling</a:t>
            </a:r>
            <a:r>
              <a:rPr lang="en">
                <a:latin typeface="Roboto Light"/>
                <a:ea typeface="Roboto Light"/>
                <a:cs typeface="Roboto Light"/>
                <a:sym typeface="Roboto Light"/>
              </a:rPr>
              <a:t> and </a:t>
            </a:r>
            <a:r>
              <a:rPr b="1" lang="en"/>
              <a:t>truth-telling.</a:t>
            </a:r>
            <a:endParaRPr b="1"/>
          </a:p>
        </p:txBody>
      </p:sp>
      <p:sp>
        <p:nvSpPr>
          <p:cNvPr id="1147" name="Google Shape;1147;p6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48" name="Google Shape;1148;p6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7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 as Truth-Telling</a:t>
            </a:r>
            <a:endParaRPr/>
          </a:p>
        </p:txBody>
      </p:sp>
      <p:sp>
        <p:nvSpPr>
          <p:cNvPr id="1154" name="Google Shape;1154;p7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55" name="Google Shape;1155;p7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71"/>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7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62" name="Google Shape;1162;p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163" name="Google Shape;1163;p71"/>
          <p:cNvPicPr preferRelativeResize="0"/>
          <p:nvPr/>
        </p:nvPicPr>
        <p:blipFill rotWithShape="1">
          <a:blip r:embed="rId3">
            <a:alphaModFix/>
          </a:blip>
          <a:srcRect b="0" l="0" r="0" t="0"/>
          <a:stretch/>
        </p:blipFill>
        <p:spPr>
          <a:xfrm>
            <a:off x="-108575" y="618113"/>
            <a:ext cx="6946277" cy="3907275"/>
          </a:xfrm>
          <a:prstGeom prst="rect">
            <a:avLst/>
          </a:prstGeom>
          <a:noFill/>
          <a:ln>
            <a:noFill/>
          </a:ln>
        </p:spPr>
      </p:pic>
      <p:sp>
        <p:nvSpPr>
          <p:cNvPr id="1164" name="Google Shape;1164;p71"/>
          <p:cNvSpPr txBox="1"/>
          <p:nvPr/>
        </p:nvSpPr>
        <p:spPr>
          <a:xfrm rot="-5400000">
            <a:off x="3360025" y="1123850"/>
            <a:ext cx="600300" cy="620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 sz="700" u="none" cap="none" strike="noStrike">
                <a:solidFill>
                  <a:srgbClr val="000000"/>
                </a:solidFill>
                <a:latin typeface="Roboto"/>
                <a:ea typeface="Roboto"/>
                <a:cs typeface="Roboto"/>
                <a:sym typeface="Roboto"/>
              </a:rPr>
              <a:t>1900</a:t>
            </a:r>
            <a:endParaRPr b="0" i="0" sz="700" u="none" cap="none" strike="noStrike">
              <a:solidFill>
                <a:srgbClr val="000000"/>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1901</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1902</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1903</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1904</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1905</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1906</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1907</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1908</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1909</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1909</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1910</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1911</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1912</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1913</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1914</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1915</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1916</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1917</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1918</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1919</a:t>
            </a:r>
            <a:endParaRPr b="0" i="0" sz="700" u="none" cap="none" strike="noStrike">
              <a:solidFill>
                <a:schemeClr val="dk1"/>
              </a:solidFill>
              <a:latin typeface="Roboto"/>
              <a:ea typeface="Roboto"/>
              <a:cs typeface="Roboto"/>
              <a:sym typeface="Roboto"/>
            </a:endParaRPr>
          </a:p>
          <a:p>
            <a:pPr indent="0" lvl="0" marL="0" marR="0" rtl="0" algn="l">
              <a:lnSpc>
                <a:spcPct val="100000"/>
              </a:lnSpc>
              <a:spcBef>
                <a:spcPts val="1000"/>
              </a:spcBef>
              <a:spcAft>
                <a:spcPts val="1000"/>
              </a:spcAft>
              <a:buClr>
                <a:srgbClr val="000000"/>
              </a:buClr>
              <a:buSzPts val="700"/>
              <a:buFont typeface="Arial"/>
              <a:buNone/>
            </a:pPr>
            <a:r>
              <a:rPr b="0" i="0" lang="en" sz="700" u="none" cap="none" strike="noStrike">
                <a:solidFill>
                  <a:schemeClr val="dk1"/>
                </a:solidFill>
                <a:latin typeface="Roboto"/>
                <a:ea typeface="Roboto"/>
                <a:cs typeface="Roboto"/>
                <a:sym typeface="Roboto"/>
              </a:rPr>
              <a:t>1920</a:t>
            </a:r>
            <a:endParaRPr b="0" i="0" sz="700" u="none" cap="none" strike="noStrike">
              <a:solidFill>
                <a:schemeClr val="dk1"/>
              </a:solidFill>
              <a:latin typeface="Roboto"/>
              <a:ea typeface="Roboto"/>
              <a:cs typeface="Roboto"/>
              <a:sym typeface="Roboto"/>
            </a:endParaRPr>
          </a:p>
        </p:txBody>
      </p:sp>
      <p:sp>
        <p:nvSpPr>
          <p:cNvPr id="1165" name="Google Shape;1165;p71"/>
          <p:cNvSpPr/>
          <p:nvPr/>
        </p:nvSpPr>
        <p:spPr>
          <a:xfrm>
            <a:off x="6026400" y="0"/>
            <a:ext cx="3117600" cy="5143500"/>
          </a:xfrm>
          <a:prstGeom prst="rect">
            <a:avLst/>
          </a:prstGeom>
          <a:solidFill>
            <a:srgbClr val="000000">
              <a:alpha val="8588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Light"/>
                <a:ea typeface="Roboto Light"/>
                <a:cs typeface="Roboto Light"/>
                <a:sym typeface="Roboto Light"/>
              </a:rPr>
              <a:t>Data as Truth-Telling</a:t>
            </a:r>
            <a:endParaRPr b="0" i="0" sz="3000" u="none" cap="none" strike="noStrike">
              <a:solidFill>
                <a:srgbClr val="FFFFFF"/>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93C47D"/>
                </a:solidFill>
                <a:latin typeface="Roboto"/>
                <a:ea typeface="Roboto"/>
                <a:cs typeface="Roboto"/>
                <a:sym typeface="Roboto"/>
              </a:rPr>
              <a:t>Unearthing Relationships</a:t>
            </a:r>
            <a:endParaRPr b="0" i="0" sz="3000" u="none" cap="none" strike="noStrike">
              <a:solidFill>
                <a:srgbClr val="93C47D"/>
              </a:solidFill>
              <a:latin typeface="Roboto"/>
              <a:ea typeface="Roboto"/>
              <a:cs typeface="Roboto"/>
              <a:sym typeface="Roboto"/>
            </a:endParaRPr>
          </a:p>
        </p:txBody>
      </p:sp>
      <p:cxnSp>
        <p:nvCxnSpPr>
          <p:cNvPr id="1166" name="Google Shape;1166;p71"/>
          <p:cNvCxnSpPr/>
          <p:nvPr/>
        </p:nvCxnSpPr>
        <p:spPr>
          <a:xfrm>
            <a:off x="6685300" y="2576750"/>
            <a:ext cx="1800900" cy="0"/>
          </a:xfrm>
          <a:prstGeom prst="straightConnector1">
            <a:avLst/>
          </a:prstGeom>
          <a:noFill/>
          <a:ln cap="flat" cmpd="sng" w="9525">
            <a:solidFill>
              <a:srgbClr val="F3F3F3"/>
            </a:solidFill>
            <a:prstDash val="solid"/>
            <a:round/>
            <a:headEnd len="sm" w="sm" type="none"/>
            <a:tailEnd len="sm" w="sm" type="none"/>
          </a:ln>
        </p:spPr>
      </p:cxnSp>
      <p:sp>
        <p:nvSpPr>
          <p:cNvPr id="1167" name="Google Shape;1167;p71"/>
          <p:cNvSpPr txBox="1"/>
          <p:nvPr/>
        </p:nvSpPr>
        <p:spPr>
          <a:xfrm>
            <a:off x="1953138" y="3738775"/>
            <a:ext cx="2551200" cy="331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Cigarettes Smoked</a:t>
            </a:r>
            <a:endParaRPr b="1" i="0" sz="1200" u="none" cap="none" strike="noStrike">
              <a:solidFill>
                <a:srgbClr val="000000"/>
              </a:solidFill>
              <a:latin typeface="Roboto"/>
              <a:ea typeface="Roboto"/>
              <a:cs typeface="Roboto"/>
              <a:sym typeface="Roboto"/>
            </a:endParaRPr>
          </a:p>
        </p:txBody>
      </p:sp>
      <p:sp>
        <p:nvSpPr>
          <p:cNvPr id="1168" name="Google Shape;1168;p71"/>
          <p:cNvSpPr txBox="1"/>
          <p:nvPr/>
        </p:nvSpPr>
        <p:spPr>
          <a:xfrm>
            <a:off x="2662875" y="2867900"/>
            <a:ext cx="2551200" cy="331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Lung Cancer Deaths</a:t>
            </a:r>
            <a:endParaRPr b="1" i="0" sz="1200" u="none" cap="none" strike="noStrike">
              <a:solidFill>
                <a:srgbClr val="000000"/>
              </a:solidFill>
              <a:latin typeface="Roboto"/>
              <a:ea typeface="Roboto"/>
              <a:cs typeface="Roboto"/>
              <a:sym typeface="Roboto"/>
            </a:endParaRPr>
          </a:p>
        </p:txBody>
      </p:sp>
      <p:sp>
        <p:nvSpPr>
          <p:cNvPr id="1169" name="Google Shape;1169;p71"/>
          <p:cNvSpPr txBox="1"/>
          <p:nvPr/>
        </p:nvSpPr>
        <p:spPr>
          <a:xfrm>
            <a:off x="636475" y="700000"/>
            <a:ext cx="5075400" cy="3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Lung Cancer Deaths per 100,000</a:t>
            </a:r>
            <a:endParaRPr b="1" i="0" sz="1400" u="none" cap="none" strike="noStrike">
              <a:solidFill>
                <a:srgbClr val="000000"/>
              </a:solidFill>
              <a:latin typeface="Roboto"/>
              <a:ea typeface="Roboto"/>
              <a:cs typeface="Roboto"/>
              <a:sym typeface="Roboto"/>
            </a:endParaRPr>
          </a:p>
        </p:txBody>
      </p:sp>
      <p:sp>
        <p:nvSpPr>
          <p:cNvPr id="1170" name="Google Shape;1170;p71"/>
          <p:cNvSpPr txBox="1"/>
          <p:nvPr/>
        </p:nvSpPr>
        <p:spPr>
          <a:xfrm>
            <a:off x="8100" y="973700"/>
            <a:ext cx="423000" cy="32061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100k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95k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80k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85k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80k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75k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70k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65k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60k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55k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50k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45k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40k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35k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30k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25k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rPr b="0" i="0" lang="en" sz="700" u="none" cap="none" strike="noStrike">
                <a:solidFill>
                  <a:schemeClr val="dk1"/>
                </a:solidFill>
                <a:latin typeface="Roboto"/>
                <a:ea typeface="Roboto"/>
                <a:cs typeface="Roboto"/>
                <a:sym typeface="Roboto"/>
              </a:rPr>
              <a:t>20k</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0"/>
              </a:spcAft>
              <a:buClr>
                <a:srgbClr val="000000"/>
              </a:buClr>
              <a:buSzPts val="700"/>
              <a:buFont typeface="Arial"/>
              <a:buNone/>
            </a:pPr>
            <a:r>
              <a:t/>
            </a:r>
            <a:endParaRPr b="0" i="0" sz="700" u="none" cap="none" strike="noStrike">
              <a:solidFill>
                <a:schemeClr val="dk1"/>
              </a:solidFill>
              <a:latin typeface="Roboto"/>
              <a:ea typeface="Roboto"/>
              <a:cs typeface="Roboto"/>
              <a:sym typeface="Roboto"/>
            </a:endParaRPr>
          </a:p>
          <a:p>
            <a:pPr indent="0" lvl="0" marL="0" marR="0" rtl="0" algn="r">
              <a:lnSpc>
                <a:spcPct val="100000"/>
              </a:lnSpc>
              <a:spcBef>
                <a:spcPts val="600"/>
              </a:spcBef>
              <a:spcAft>
                <a:spcPts val="600"/>
              </a:spcAft>
              <a:buClr>
                <a:srgbClr val="000000"/>
              </a:buClr>
              <a:buSzPts val="700"/>
              <a:buFont typeface="Arial"/>
              <a:buNone/>
            </a:pPr>
            <a:r>
              <a:t/>
            </a:r>
            <a:endParaRPr b="0" i="0" sz="700" u="none" cap="none" strike="noStrike">
              <a:solidFill>
                <a:schemeClr val="dk1"/>
              </a:solidFill>
              <a:latin typeface="Roboto"/>
              <a:ea typeface="Roboto"/>
              <a:cs typeface="Roboto"/>
              <a:sym typeface="Roboto"/>
            </a:endParaRPr>
          </a:p>
        </p:txBody>
      </p:sp>
      <p:pic>
        <p:nvPicPr>
          <p:cNvPr id="1171" name="Google Shape;1171;p71"/>
          <p:cNvPicPr preferRelativeResize="0"/>
          <p:nvPr/>
        </p:nvPicPr>
        <p:blipFill rotWithShape="1">
          <a:blip r:embed="rId4">
            <a:alphaModFix/>
          </a:blip>
          <a:srcRect b="0" l="0" r="0" t="0"/>
          <a:stretch/>
        </p:blipFill>
        <p:spPr>
          <a:xfrm>
            <a:off x="4504350" y="3469975"/>
            <a:ext cx="600300" cy="600300"/>
          </a:xfrm>
          <a:prstGeom prst="rect">
            <a:avLst/>
          </a:prstGeom>
          <a:noFill/>
          <a:ln>
            <a:noFill/>
          </a:ln>
        </p:spPr>
      </p:pic>
      <p:pic>
        <p:nvPicPr>
          <p:cNvPr id="1172" name="Google Shape;1172;p71"/>
          <p:cNvPicPr preferRelativeResize="0"/>
          <p:nvPr/>
        </p:nvPicPr>
        <p:blipFill rotWithShape="1">
          <a:blip r:embed="rId5">
            <a:alphaModFix/>
          </a:blip>
          <a:srcRect b="0" l="0" r="0" t="0"/>
          <a:stretch/>
        </p:blipFill>
        <p:spPr>
          <a:xfrm>
            <a:off x="4456946" y="2660474"/>
            <a:ext cx="600300" cy="30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sp>
        <p:nvSpPr>
          <p:cNvPr id="1177" name="Google Shape;1177;p7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78" name="Google Shape;1178;p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179" name="Google Shape;1179;p72"/>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180" name="Google Shape;1180;p72"/>
          <p:cNvSpPr/>
          <p:nvPr/>
        </p:nvSpPr>
        <p:spPr>
          <a:xfrm>
            <a:off x="6026400" y="0"/>
            <a:ext cx="3117600" cy="5143500"/>
          </a:xfrm>
          <a:prstGeom prst="rect">
            <a:avLst/>
          </a:prstGeom>
          <a:solidFill>
            <a:srgbClr val="000000">
              <a:alpha val="8588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Light"/>
                <a:ea typeface="Roboto Light"/>
                <a:cs typeface="Roboto Light"/>
                <a:sym typeface="Roboto Light"/>
              </a:rPr>
              <a:t>Data as Truth-Telling</a:t>
            </a:r>
            <a:endParaRPr b="0" i="0" sz="3000" u="none" cap="none" strike="noStrike">
              <a:solidFill>
                <a:srgbClr val="FFFFFF"/>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FFFF"/>
                </a:solidFill>
                <a:latin typeface="Roboto"/>
                <a:ea typeface="Roboto"/>
                <a:cs typeface="Roboto"/>
                <a:sym typeface="Roboto"/>
              </a:rPr>
              <a:t>Making Predictions</a:t>
            </a:r>
            <a:endParaRPr b="0" i="0" sz="3000" u="none" cap="none" strike="noStrike">
              <a:solidFill>
                <a:srgbClr val="00FFFF"/>
              </a:solidFill>
              <a:latin typeface="Roboto"/>
              <a:ea typeface="Roboto"/>
              <a:cs typeface="Roboto"/>
              <a:sym typeface="Roboto"/>
            </a:endParaRPr>
          </a:p>
        </p:txBody>
      </p:sp>
      <p:cxnSp>
        <p:nvCxnSpPr>
          <p:cNvPr id="1181" name="Google Shape;1181;p72"/>
          <p:cNvCxnSpPr/>
          <p:nvPr/>
        </p:nvCxnSpPr>
        <p:spPr>
          <a:xfrm>
            <a:off x="6685300" y="2576750"/>
            <a:ext cx="1800900" cy="0"/>
          </a:xfrm>
          <a:prstGeom prst="straightConnector1">
            <a:avLst/>
          </a:prstGeom>
          <a:noFill/>
          <a:ln cap="flat" cmpd="sng" w="9525">
            <a:solidFill>
              <a:srgbClr val="F3F3F3"/>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5" name="Shape 1185"/>
        <p:cNvGrpSpPr/>
        <p:nvPr/>
      </p:nvGrpSpPr>
      <p:grpSpPr>
        <a:xfrm>
          <a:off x="0" y="0"/>
          <a:ext cx="0" cy="0"/>
          <a:chOff x="0" y="0"/>
          <a:chExt cx="0" cy="0"/>
        </a:xfrm>
      </p:grpSpPr>
      <p:pic>
        <p:nvPicPr>
          <p:cNvPr id="1186" name="Google Shape;1186;p73"/>
          <p:cNvPicPr preferRelativeResize="0"/>
          <p:nvPr/>
        </p:nvPicPr>
        <p:blipFill rotWithShape="1">
          <a:blip r:embed="rId3">
            <a:alphaModFix/>
          </a:blip>
          <a:srcRect b="0" l="0" r="0" t="0"/>
          <a:stretch/>
        </p:blipFill>
        <p:spPr>
          <a:xfrm>
            <a:off x="186675" y="941875"/>
            <a:ext cx="5631552" cy="3768524"/>
          </a:xfrm>
          <a:prstGeom prst="rect">
            <a:avLst/>
          </a:prstGeom>
          <a:noFill/>
          <a:ln>
            <a:noFill/>
          </a:ln>
        </p:spPr>
      </p:pic>
      <p:sp>
        <p:nvSpPr>
          <p:cNvPr id="1187" name="Google Shape;1187;p73"/>
          <p:cNvSpPr/>
          <p:nvPr/>
        </p:nvSpPr>
        <p:spPr>
          <a:xfrm>
            <a:off x="63900" y="0"/>
            <a:ext cx="9386400" cy="817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7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89" name="Google Shape;1189;p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90" name="Google Shape;1190;p73"/>
          <p:cNvSpPr/>
          <p:nvPr/>
        </p:nvSpPr>
        <p:spPr>
          <a:xfrm>
            <a:off x="6026400" y="0"/>
            <a:ext cx="3117600" cy="5143500"/>
          </a:xfrm>
          <a:prstGeom prst="rect">
            <a:avLst/>
          </a:prstGeom>
          <a:solidFill>
            <a:srgbClr val="000000">
              <a:alpha val="85882"/>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Light"/>
                <a:ea typeface="Roboto Light"/>
                <a:cs typeface="Roboto Light"/>
                <a:sym typeface="Roboto Light"/>
              </a:rPr>
              <a:t>Data as Truth-Telling</a:t>
            </a:r>
            <a:endParaRPr b="0" i="0" sz="3000" u="none" cap="none" strike="noStrike">
              <a:solidFill>
                <a:srgbClr val="FFFFFF"/>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1C232"/>
                </a:solidFill>
                <a:latin typeface="Roboto"/>
                <a:ea typeface="Roboto"/>
                <a:cs typeface="Roboto"/>
                <a:sym typeface="Roboto"/>
              </a:rPr>
              <a:t>Stating Significance</a:t>
            </a:r>
            <a:endParaRPr b="0" i="0" sz="3000" u="none" cap="none" strike="noStrike">
              <a:solidFill>
                <a:srgbClr val="F1C232"/>
              </a:solidFill>
              <a:latin typeface="Roboto"/>
              <a:ea typeface="Roboto"/>
              <a:cs typeface="Roboto"/>
              <a:sym typeface="Roboto"/>
            </a:endParaRPr>
          </a:p>
        </p:txBody>
      </p:sp>
      <p:cxnSp>
        <p:nvCxnSpPr>
          <p:cNvPr id="1191" name="Google Shape;1191;p73"/>
          <p:cNvCxnSpPr/>
          <p:nvPr/>
        </p:nvCxnSpPr>
        <p:spPr>
          <a:xfrm>
            <a:off x="6685300" y="2576750"/>
            <a:ext cx="1800900" cy="0"/>
          </a:xfrm>
          <a:prstGeom prst="straightConnector1">
            <a:avLst/>
          </a:prstGeom>
          <a:noFill/>
          <a:ln cap="flat" cmpd="sng" w="9525">
            <a:solidFill>
              <a:srgbClr val="F3F3F3"/>
            </a:solidFill>
            <a:prstDash val="solid"/>
            <a:round/>
            <a:headEnd len="sm" w="sm" type="none"/>
            <a:tailEnd len="sm" w="sm" type="none"/>
          </a:ln>
        </p:spPr>
      </p:cxnSp>
      <p:sp>
        <p:nvSpPr>
          <p:cNvPr id="1192" name="Google Shape;1192;p73"/>
          <p:cNvSpPr txBox="1"/>
          <p:nvPr/>
        </p:nvSpPr>
        <p:spPr>
          <a:xfrm>
            <a:off x="4777525" y="1380775"/>
            <a:ext cx="1040700" cy="5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190 million people</a:t>
            </a:r>
            <a:endParaRPr b="1" i="0" sz="1300" u="none" cap="none" strike="noStrike">
              <a:solidFill>
                <a:srgbClr val="000000"/>
              </a:solidFill>
              <a:latin typeface="Roboto"/>
              <a:ea typeface="Roboto"/>
              <a:cs typeface="Roboto"/>
              <a:sym typeface="Roboto"/>
            </a:endParaRPr>
          </a:p>
        </p:txBody>
      </p:sp>
      <p:sp>
        <p:nvSpPr>
          <p:cNvPr id="1193" name="Google Shape;1193;p73"/>
          <p:cNvSpPr txBox="1"/>
          <p:nvPr/>
        </p:nvSpPr>
        <p:spPr>
          <a:xfrm>
            <a:off x="322675" y="404125"/>
            <a:ext cx="5075400" cy="33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Exposure to Extreme Drought Is Increasing</a:t>
            </a:r>
            <a:endParaRPr b="1" i="0" sz="1400" u="none" cap="none" strike="noStrike">
              <a:solidFill>
                <a:srgbClr val="000000"/>
              </a:solidFill>
              <a:latin typeface="Roboto"/>
              <a:ea typeface="Roboto"/>
              <a:cs typeface="Roboto"/>
              <a:sym typeface="Roboto"/>
            </a:endParaRPr>
          </a:p>
        </p:txBody>
      </p:sp>
      <p:sp>
        <p:nvSpPr>
          <p:cNvPr id="1194" name="Google Shape;1194;p73"/>
          <p:cNvSpPr txBox="1"/>
          <p:nvPr/>
        </p:nvSpPr>
        <p:spPr>
          <a:xfrm>
            <a:off x="4547925" y="2090250"/>
            <a:ext cx="1040700" cy="55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rgbClr val="000000"/>
                </a:solidFill>
                <a:latin typeface="Roboto"/>
                <a:ea typeface="Roboto"/>
                <a:cs typeface="Roboto"/>
                <a:sym typeface="Roboto"/>
              </a:rPr>
              <a:t>114 million people</a:t>
            </a:r>
            <a:endParaRPr b="1" i="0" sz="1300" u="none" cap="none" strike="noStrike">
              <a:solidFill>
                <a:srgbClr val="000000"/>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7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 as Storytelling</a:t>
            </a:r>
            <a:endParaRPr/>
          </a:p>
        </p:txBody>
      </p:sp>
      <p:sp>
        <p:nvSpPr>
          <p:cNvPr id="1200" name="Google Shape;1200;p7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01" name="Google Shape;1201;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Data as Storytelling</a:t>
            </a:r>
            <a:endParaRPr/>
          </a:p>
        </p:txBody>
      </p:sp>
      <p:sp>
        <p:nvSpPr>
          <p:cNvPr id="1207" name="Google Shape;1207;p7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08" name="Google Shape;1208;p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Data: Congressional Budget Office</a:t>
            </a:r>
            <a:endParaRPr>
              <a:solidFill>
                <a:schemeClr val="dk1"/>
              </a:solidFill>
            </a:endParaRPr>
          </a:p>
          <a:p>
            <a:pPr indent="0" lvl="0" marL="0" rtl="0" algn="l">
              <a:lnSpc>
                <a:spcPct val="100000"/>
              </a:lnSpc>
              <a:spcBef>
                <a:spcPts val="0"/>
              </a:spcBef>
              <a:spcAft>
                <a:spcPts val="0"/>
              </a:spcAft>
              <a:buSzPts val="700"/>
              <a:buNone/>
            </a:pPr>
            <a:r>
              <a:t/>
            </a:r>
            <a:endParaRPr/>
          </a:p>
        </p:txBody>
      </p:sp>
      <p:graphicFrame>
        <p:nvGraphicFramePr>
          <p:cNvPr id="1209" name="Google Shape;1209;p75"/>
          <p:cNvGraphicFramePr/>
          <p:nvPr/>
        </p:nvGraphicFramePr>
        <p:xfrm>
          <a:off x="562625" y="832025"/>
          <a:ext cx="3000000" cy="3000000"/>
        </p:xfrm>
        <a:graphic>
          <a:graphicData uri="http://schemas.openxmlformats.org/drawingml/2006/table">
            <a:tbl>
              <a:tblPr>
                <a:noFill/>
                <a:tableStyleId>{1C90C4E6-6C38-4202-8681-3F77B574510C}</a:tableStyleId>
              </a:tblPr>
              <a:tblGrid>
                <a:gridCol w="670525"/>
                <a:gridCol w="670525"/>
                <a:gridCol w="670525"/>
                <a:gridCol w="670525"/>
                <a:gridCol w="670525"/>
                <a:gridCol w="670525"/>
                <a:gridCol w="670525"/>
                <a:gridCol w="670525"/>
                <a:gridCol w="670525"/>
                <a:gridCol w="670525"/>
                <a:gridCol w="670525"/>
                <a:gridCol w="670525"/>
              </a:tblGrid>
              <a:tr h="304750">
                <a:tc gridSpan="12">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latin typeface="Roboto"/>
                          <a:ea typeface="Roboto"/>
                          <a:cs typeface="Roboto"/>
                          <a:sym typeface="Roboto"/>
                        </a:rPr>
                        <a:t>U.S. Debt as Percentage of Gross Domestic Product, 1790–2011</a:t>
                      </a:r>
                      <a:endParaRPr b="1" sz="1400" u="none" cap="none" strike="noStrike">
                        <a:solidFill>
                          <a:srgbClr val="FFFFFF"/>
                        </a:solidFill>
                        <a:latin typeface="Roboto"/>
                        <a:ea typeface="Roboto"/>
                        <a:cs typeface="Roboto"/>
                        <a:sym typeface="Roboto"/>
                      </a:endParaRPr>
                    </a:p>
                  </a:txBody>
                  <a:tcPr marT="45700" marB="45700" marR="91425" marL="91425">
                    <a:solidFill>
                      <a:srgbClr val="28C8E5"/>
                    </a:solidFill>
                  </a:tcPr>
                </a:tc>
                <a:tc hMerge="1"/>
                <a:tc hMerge="1"/>
                <a:tc hMerge="1"/>
                <a:tc hMerge="1"/>
                <a:tc hMerge="1"/>
                <a:tc hMerge="1"/>
                <a:tc hMerge="1"/>
                <a:tc hMerge="1"/>
                <a:tc hMerge="1"/>
                <a:tc hMerge="1"/>
                <a:tc hMerge="1"/>
              </a:tr>
              <a:tr h="198075">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1790</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29,6%</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1835</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0.0</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1880</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18.4</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1925</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21.6</a:t>
                      </a:r>
                      <a:endParaRPr b="1" sz="700" u="none" cap="none" strike="noStrike"/>
                    </a:p>
                  </a:txBody>
                  <a:tcPr marT="45700" marB="45700" marR="91425" marL="91425">
                    <a:solidFill>
                      <a:srgbClr val="FFFFFF"/>
                    </a:solidFill>
                  </a:tcPr>
                </a:tc>
                <a:tc rowSpan="17">
                  <a:txBody>
                    <a:bodyPr/>
                    <a:lstStyle/>
                    <a:p>
                      <a:pPr indent="0" lvl="0" marL="0" marR="0" rtl="0" algn="l">
                        <a:lnSpc>
                          <a:spcPct val="100000"/>
                        </a:lnSpc>
                        <a:spcBef>
                          <a:spcPts val="0"/>
                        </a:spcBef>
                        <a:spcAft>
                          <a:spcPts val="0"/>
                        </a:spcAft>
                        <a:buClr>
                          <a:srgbClr val="000000"/>
                        </a:buClr>
                        <a:buSzPts val="700"/>
                        <a:buFont typeface="Arial"/>
                        <a:buNone/>
                      </a:pPr>
                      <a:r>
                        <a:t/>
                      </a:r>
                      <a:endParaRPr b="1" sz="700" u="none" cap="none" strike="noStrike"/>
                    </a:p>
                  </a:txBody>
                  <a:tcPr marT="0" marB="0" marR="0" marL="0">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1970</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28.0</a:t>
                      </a:r>
                      <a:endParaRPr b="1" sz="700" u="none" cap="none" strike="noStrike"/>
                    </a:p>
                  </a:txBody>
                  <a:tcPr marT="45700" marB="45700" marR="91425" marL="91425">
                    <a:solidFill>
                      <a:srgbClr val="EEF7F8"/>
                    </a:solidFill>
                  </a:tcPr>
                </a:tc>
                <a:tc rowSpan="17">
                  <a:txBody>
                    <a:bodyPr/>
                    <a:lstStyle/>
                    <a:p>
                      <a:pPr indent="0" lvl="0" marL="0" marR="0" rtl="0" algn="l">
                        <a:lnSpc>
                          <a:spcPct val="100000"/>
                        </a:lnSpc>
                        <a:spcBef>
                          <a:spcPts val="0"/>
                        </a:spcBef>
                        <a:spcAft>
                          <a:spcPts val="0"/>
                        </a:spcAft>
                        <a:buClr>
                          <a:srgbClr val="000000"/>
                        </a:buClr>
                        <a:buSzPts val="700"/>
                        <a:buFont typeface="Arial"/>
                        <a:buNone/>
                      </a:pPr>
                      <a:r>
                        <a:t/>
                      </a:r>
                      <a:endParaRPr sz="700" u="none" cap="none" strike="noStrike"/>
                    </a:p>
                  </a:txBody>
                  <a:tcPr marT="45700" marB="45700" marR="91425" marL="91425">
                    <a:solidFill>
                      <a:srgbClr val="FFFFFF"/>
                    </a:solidFill>
                  </a:tcPr>
                </a:tc>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1791</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29.2</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1836</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0,0</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1881</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16.8</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1926</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19.0</a:t>
                      </a:r>
                      <a:endParaRPr b="1" sz="700" u="none" cap="none" strike="noStrike"/>
                    </a:p>
                  </a:txBody>
                  <a:tcPr marT="45700" marB="45700" marR="91425" marL="91425">
                    <a:solidFill>
                      <a:srgbClr val="FFFFFF"/>
                    </a:solidFill>
                  </a:tcPr>
                </a:tc>
                <a:tc vMerge="1"/>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1971</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28.1</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1792</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28.0</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1837</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0.2</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1882</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14.3</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1927</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18.0</a:t>
                      </a:r>
                      <a:endParaRPr b="1" sz="700" u="none" cap="none" strike="noStrike"/>
                    </a:p>
                  </a:txBody>
                  <a:tcPr marT="45700" marB="45700" marR="91425" marL="91425">
                    <a:solidFill>
                      <a:srgbClr val="FFFFFF"/>
                    </a:solidFill>
                  </a:tcPr>
                </a:tc>
                <a:tc vMerge="1"/>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1972</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27.4</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1793</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24.4</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1838</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0.6</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1883</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13.5</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1928</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17.0</a:t>
                      </a:r>
                      <a:endParaRPr b="1" sz="700" u="none" cap="none" strike="noStrike"/>
                    </a:p>
                  </a:txBody>
                  <a:tcPr marT="45700" marB="45700" marR="91425" marL="91425">
                    <a:solidFill>
                      <a:srgbClr val="FFFFFF"/>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1973</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26.0</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1794</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21.8</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1839</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0.2</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1884</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13.3</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1929</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14.9</a:t>
                      </a:r>
                      <a:endParaRPr b="1" sz="700" u="none" cap="none" strike="noStrike"/>
                    </a:p>
                  </a:txBody>
                  <a:tcPr marT="45700" marB="45700" marR="91425" marL="91425">
                    <a:solidFill>
                      <a:srgbClr val="FFFFFF"/>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1974</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23.9</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1795</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18.7</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1840</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0.3</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1885</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13.2</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1930</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16.5</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1975</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25.3</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1796</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16.4</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1841</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0.8</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1886</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12.4</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1931</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22.3</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1976</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27.5</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1797</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16.5</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1842</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1.2</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1887</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11.2</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1932</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34.5</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1977</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27.8</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1798</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16.0</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1843</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1.5</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1888</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10.2</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1933</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39.1</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1978</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27.4</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1799</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15.8</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1844</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1.0</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1889</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8.6</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1934</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44.0</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1979</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25.6</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1800</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15.1</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1845</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0.7</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1890</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7.8</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1935</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42.9</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1980</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26.1</a:t>
                      </a:r>
                      <a:endParaRPr b="1" sz="700" u="none" cap="none" strike="noStrike"/>
                    </a:p>
                  </a:txBody>
                  <a:tcPr marT="45700" marB="45700" marR="91425" marL="91425">
                    <a:solidFill>
                      <a:srgbClr val="EEF7F8"/>
                    </a:solidFill>
                  </a:tcPr>
                </a:tc>
                <a:tc vMerge="1"/>
              </a:tr>
              <a:tr h="198075">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1801</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13.3</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1846</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1.2</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1891</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7.0</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1936</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43.0</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1981</a:t>
                      </a:r>
                      <a:endParaRPr b="1" sz="700" u="none" cap="none" strike="noStrike">
                        <a:solidFill>
                          <a:srgbClr val="000000"/>
                        </a:solidFill>
                      </a:endParaRPr>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25.8</a:t>
                      </a:r>
                      <a:endParaRPr b="1" sz="700" u="none" cap="none" strike="noStrike"/>
                    </a:p>
                  </a:txBody>
                  <a:tcPr marT="45700" marB="45700" marR="91425" marL="91425">
                    <a:solidFill>
                      <a:srgbClr val="FFFF00"/>
                    </a:solidFill>
                  </a:tcPr>
                </a:tc>
                <a:tc vMerge="1"/>
              </a:tr>
              <a:tr h="198075">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1802</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13.9</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1847</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1.7</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1892</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6.6</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1937</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40.1</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1982</a:t>
                      </a:r>
                      <a:endParaRPr b="1" sz="700" u="none" cap="none" strike="noStrike">
                        <a:solidFill>
                          <a:srgbClr val="000000"/>
                        </a:solidFill>
                      </a:endParaRPr>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28.7</a:t>
                      </a:r>
                      <a:endParaRPr b="1" sz="700" u="none" cap="none" strike="noStrike"/>
                    </a:p>
                  </a:txBody>
                  <a:tcPr marT="45700" marB="45700" marR="91425" marL="91425">
                    <a:solidFill>
                      <a:srgbClr val="FFFF00"/>
                    </a:solidFill>
                  </a:tcPr>
                </a:tc>
                <a:tc vMerge="1"/>
              </a:tr>
              <a:tr h="198075">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1803</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14.1</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1848</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2.2</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1893</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6.8</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1938</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42.8</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1983</a:t>
                      </a:r>
                      <a:endParaRPr b="1" sz="700" u="none" cap="none" strike="noStrike">
                        <a:solidFill>
                          <a:srgbClr val="000000"/>
                        </a:solidFill>
                      </a:endParaRPr>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33.1</a:t>
                      </a:r>
                      <a:endParaRPr b="1" sz="700" u="none" cap="none" strike="noStrike"/>
                    </a:p>
                  </a:txBody>
                  <a:tcPr marT="45700" marB="45700" marR="91425" marL="91425">
                    <a:solidFill>
                      <a:srgbClr val="FFFF00"/>
                    </a:solidFill>
                  </a:tcPr>
                </a:tc>
                <a:tc vMerge="1"/>
              </a:tr>
              <a:tr h="198075">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1804</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13.2</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1849</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2.5</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1894</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7.9</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1939</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43.0</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1984</a:t>
                      </a:r>
                      <a:endParaRPr b="1" sz="700" u="none" cap="none" strike="noStrike">
                        <a:solidFill>
                          <a:srgbClr val="000000"/>
                        </a:solidFill>
                      </a:endParaRPr>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34.0</a:t>
                      </a:r>
                      <a:endParaRPr b="1" sz="700" u="none" cap="none" strike="noStrike"/>
                    </a:p>
                  </a:txBody>
                  <a:tcPr marT="45700" marB="45700" marR="91425" marL="91425">
                    <a:solidFill>
                      <a:srgbClr val="FFFF00"/>
                    </a:solidFill>
                  </a:tcPr>
                </a:tc>
                <a:tc vMerge="1"/>
              </a:tr>
              <a:tr h="198075">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1805</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10.9</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1850</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2.3</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1895</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7.9</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1940</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42.7</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1985</a:t>
                      </a:r>
                      <a:endParaRPr b="1" sz="700" u="none" cap="none" strike="noStrike">
                        <a:solidFill>
                          <a:srgbClr val="000000"/>
                        </a:solidFill>
                      </a:endParaRPr>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26.4</a:t>
                      </a:r>
                      <a:endParaRPr b="1" sz="700" u="none" cap="none" strike="noStrike"/>
                    </a:p>
                  </a:txBody>
                  <a:tcPr marT="45700" marB="45700" marR="91425" marL="91425">
                    <a:solidFill>
                      <a:srgbClr val="FFFF00"/>
                    </a:solidFill>
                  </a:tcPr>
                </a:tc>
                <a:tc vMerge="1"/>
              </a:tr>
              <a:tr h="198075">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1806</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10.0</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1851</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2.4</a:t>
                      </a:r>
                      <a:endParaRPr b="1" sz="700" u="none" cap="none" strike="noStrike"/>
                    </a:p>
                  </a:txBody>
                  <a:tcPr marT="45700" marB="45700"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1896</a:t>
                      </a:r>
                      <a:endParaRPr b="1" sz="700" u="none" cap="none" strike="noStrike">
                        <a:solidFill>
                          <a:srgbClr val="000000"/>
                        </a:solidFill>
                      </a:endParaRPr>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8.5</a:t>
                      </a:r>
                      <a:endParaRPr b="1" sz="700" u="none" cap="none" strike="noStrike"/>
                    </a:p>
                  </a:txBody>
                  <a:tcPr marT="45700" marB="45700" marR="91425" marL="91425">
                    <a:solidFill>
                      <a:srgbClr val="EEF7F8"/>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solidFill>
                            <a:srgbClr val="000000"/>
                          </a:solidFill>
                        </a:rPr>
                        <a:t>1941</a:t>
                      </a:r>
                      <a:endParaRPr b="1" sz="700" u="none" cap="none" strike="noStrike"/>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43.3</a:t>
                      </a:r>
                      <a:endParaRPr b="1" sz="700" u="none" cap="none" strike="noStrike"/>
                    </a:p>
                  </a:txBody>
                  <a:tcPr marT="45700" marB="45700" marR="91425" marL="91425">
                    <a:solidFill>
                      <a:srgbClr val="FFFF00"/>
                    </a:solidFill>
                  </a:tcPr>
                </a:tc>
                <a:tc vMerge="1"/>
                <a:tc>
                  <a:txBody>
                    <a:bodyPr/>
                    <a:lstStyle/>
                    <a:p>
                      <a:pPr indent="0" lvl="0" marL="0" marR="0" rtl="0" algn="l">
                        <a:lnSpc>
                          <a:spcPct val="100000"/>
                        </a:lnSpc>
                        <a:spcBef>
                          <a:spcPts val="0"/>
                        </a:spcBef>
                        <a:spcAft>
                          <a:spcPts val="0"/>
                        </a:spcAft>
                        <a:buClr>
                          <a:srgbClr val="000000"/>
                        </a:buClr>
                        <a:buSzPts val="1100"/>
                        <a:buFont typeface="Arial"/>
                        <a:buNone/>
                      </a:pPr>
                      <a:r>
                        <a:rPr b="1" lang="en" sz="700" u="none" cap="none" strike="noStrike">
                          <a:solidFill>
                            <a:srgbClr val="000000"/>
                          </a:solidFill>
                        </a:rPr>
                        <a:t>1986</a:t>
                      </a:r>
                      <a:endParaRPr b="1" sz="700" u="none" cap="none" strike="noStrike">
                        <a:solidFill>
                          <a:srgbClr val="000000"/>
                        </a:solidFill>
                      </a:endParaRPr>
                    </a:p>
                  </a:txBody>
                  <a:tcPr marT="45700" marB="45700" marR="91425" marL="91425">
                    <a:solidFill>
                      <a:srgbClr val="FFFF00"/>
                    </a:solidFill>
                  </a:tcPr>
                </a:tc>
                <a:tc>
                  <a:txBody>
                    <a:bodyPr/>
                    <a:lstStyle/>
                    <a:p>
                      <a:pPr indent="0" lvl="0" marL="0" marR="0" rtl="0" algn="l">
                        <a:lnSpc>
                          <a:spcPct val="100000"/>
                        </a:lnSpc>
                        <a:spcBef>
                          <a:spcPts val="0"/>
                        </a:spcBef>
                        <a:spcAft>
                          <a:spcPts val="0"/>
                        </a:spcAft>
                        <a:buClr>
                          <a:srgbClr val="000000"/>
                        </a:buClr>
                        <a:buSzPts val="700"/>
                        <a:buFont typeface="Arial"/>
                        <a:buNone/>
                      </a:pPr>
                      <a:r>
                        <a:rPr b="1" lang="en" sz="700" u="none" cap="none" strike="noStrike"/>
                        <a:t>38.5</a:t>
                      </a:r>
                      <a:endParaRPr b="1" sz="700" u="none" cap="none" strike="noStrike"/>
                    </a:p>
                  </a:txBody>
                  <a:tcPr marT="45700" marB="45700" marR="91425" marL="91425">
                    <a:solidFill>
                      <a:srgbClr val="FFFF00"/>
                    </a:solidFill>
                  </a:tcPr>
                </a:tc>
                <a:tc vMerge="1"/>
              </a:tr>
            </a:tbl>
          </a:graphicData>
        </a:graphic>
      </p:graphicFrame>
      <p:sp>
        <p:nvSpPr>
          <p:cNvPr id="1210" name="Google Shape;1210;p75"/>
          <p:cNvSpPr txBox="1"/>
          <p:nvPr/>
        </p:nvSpPr>
        <p:spPr>
          <a:xfrm rot="5400000">
            <a:off x="4738525" y="3221625"/>
            <a:ext cx="2618700" cy="32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The Great Depression &amp; World War II</a:t>
            </a:r>
            <a:endParaRPr b="1" i="0" sz="1000" u="none" cap="none" strike="noStrike">
              <a:solidFill>
                <a:srgbClr val="000000"/>
              </a:solidFill>
              <a:latin typeface="Arial"/>
              <a:ea typeface="Arial"/>
              <a:cs typeface="Arial"/>
              <a:sym typeface="Arial"/>
            </a:endParaRPr>
          </a:p>
        </p:txBody>
      </p:sp>
      <p:sp>
        <p:nvSpPr>
          <p:cNvPr id="1211" name="Google Shape;1211;p75"/>
          <p:cNvSpPr txBox="1"/>
          <p:nvPr/>
        </p:nvSpPr>
        <p:spPr>
          <a:xfrm rot="5400000">
            <a:off x="7349700" y="3675750"/>
            <a:ext cx="1303200" cy="43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Arial"/>
                <a:ea typeface="Arial"/>
                <a:cs typeface="Arial"/>
                <a:sym typeface="Arial"/>
              </a:rPr>
              <a:t>Reagan Tax Cuts</a:t>
            </a:r>
            <a:endParaRPr b="1" i="0" sz="10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sp>
        <p:nvSpPr>
          <p:cNvPr id="1062" name="Google Shape;1062;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063" name="Google Shape;1063;p58"/>
          <p:cNvPicPr preferRelativeResize="0"/>
          <p:nvPr/>
        </p:nvPicPr>
        <p:blipFill rotWithShape="1">
          <a:blip r:embed="rId3">
            <a:alphaModFix/>
          </a:blip>
          <a:srcRect b="0" l="0" r="0" t="0"/>
          <a:stretch/>
        </p:blipFill>
        <p:spPr>
          <a:xfrm>
            <a:off x="0" y="0"/>
            <a:ext cx="9144000" cy="51434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5" name="Shape 1215"/>
        <p:cNvGrpSpPr/>
        <p:nvPr/>
      </p:nvGrpSpPr>
      <p:grpSpPr>
        <a:xfrm>
          <a:off x="0" y="0"/>
          <a:ext cx="0" cy="0"/>
          <a:chOff x="0" y="0"/>
          <a:chExt cx="0" cy="0"/>
        </a:xfrm>
      </p:grpSpPr>
      <p:sp>
        <p:nvSpPr>
          <p:cNvPr id="1216" name="Google Shape;1216;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Data = Drama</a:t>
            </a:r>
            <a:endParaRPr/>
          </a:p>
        </p:txBody>
      </p:sp>
      <p:sp>
        <p:nvSpPr>
          <p:cNvPr id="1217" name="Google Shape;1217;p7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18" name="Google Shape;1218;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u="sng">
                <a:solidFill>
                  <a:schemeClr val="hlink"/>
                </a:solidFill>
                <a:hlinkClick r:id="rId3"/>
              </a:rPr>
              <a:t>https://seekingalpha.com</a:t>
            </a:r>
            <a:endParaRPr/>
          </a:p>
        </p:txBody>
      </p:sp>
      <p:pic>
        <p:nvPicPr>
          <p:cNvPr id="1219" name="Google Shape;1219;p76"/>
          <p:cNvPicPr preferRelativeResize="0"/>
          <p:nvPr/>
        </p:nvPicPr>
        <p:blipFill rotWithShape="1">
          <a:blip r:embed="rId4">
            <a:alphaModFix/>
          </a:blip>
          <a:srcRect b="0" l="0" r="0" t="0"/>
          <a:stretch/>
        </p:blipFill>
        <p:spPr>
          <a:xfrm>
            <a:off x="997913" y="1293550"/>
            <a:ext cx="7148165" cy="3470700"/>
          </a:xfrm>
          <a:prstGeom prst="rect">
            <a:avLst/>
          </a:prstGeom>
          <a:noFill/>
          <a:ln>
            <a:noFill/>
          </a:ln>
        </p:spPr>
      </p:pic>
      <p:sp>
        <p:nvSpPr>
          <p:cNvPr id="1220" name="Google Shape;1220;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New Housing Construction: Making A Bottom, At Close To Recessionary Levels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4" name="Shape 1224"/>
        <p:cNvGrpSpPr/>
        <p:nvPr/>
      </p:nvGrpSpPr>
      <p:grpSpPr>
        <a:xfrm>
          <a:off x="0" y="0"/>
          <a:ext cx="0" cy="0"/>
          <a:chOff x="0" y="0"/>
          <a:chExt cx="0" cy="0"/>
        </a:xfrm>
      </p:grpSpPr>
      <p:sp>
        <p:nvSpPr>
          <p:cNvPr id="1225" name="Google Shape;1225;p7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Course Overview</a:t>
            </a:r>
            <a:endParaRPr/>
          </a:p>
        </p:txBody>
      </p:sp>
      <p:sp>
        <p:nvSpPr>
          <p:cNvPr id="1226" name="Google Shape;1226;p7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27" name="Google Shape;1227;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sp>
        <p:nvSpPr>
          <p:cNvPr id="1232" name="Google Shape;1232;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Tools for Truths, Skills for Stories:</a:t>
            </a:r>
            <a:endParaRPr/>
          </a:p>
        </p:txBody>
      </p:sp>
      <p:sp>
        <p:nvSpPr>
          <p:cNvPr id="1233" name="Google Shape;1233;p7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34" name="Google Shape;1234;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235" name="Google Shape;1235;p78"/>
          <p:cNvPicPr preferRelativeResize="0"/>
          <p:nvPr/>
        </p:nvPicPr>
        <p:blipFill rotWithShape="1">
          <a:blip r:embed="rId3">
            <a:alphaModFix/>
          </a:blip>
          <a:srcRect b="0" l="0" r="0" t="0"/>
          <a:stretch/>
        </p:blipFill>
        <p:spPr>
          <a:xfrm>
            <a:off x="3472465" y="1032975"/>
            <a:ext cx="827470" cy="3662574"/>
          </a:xfrm>
          <a:prstGeom prst="rect">
            <a:avLst/>
          </a:prstGeom>
          <a:noFill/>
          <a:ln>
            <a:noFill/>
          </a:ln>
        </p:spPr>
      </p:pic>
      <p:sp>
        <p:nvSpPr>
          <p:cNvPr id="1236" name="Google Shape;1236;p78"/>
          <p:cNvSpPr txBox="1"/>
          <p:nvPr/>
        </p:nvSpPr>
        <p:spPr>
          <a:xfrm>
            <a:off x="450350" y="1261575"/>
            <a:ext cx="2968500" cy="53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2400" u="none" cap="none" strike="noStrike">
                <a:solidFill>
                  <a:srgbClr val="000000"/>
                </a:solidFill>
                <a:latin typeface="Roboto"/>
                <a:ea typeface="Roboto"/>
                <a:cs typeface="Roboto"/>
                <a:sym typeface="Roboto"/>
              </a:rPr>
              <a:t>Our Goals:</a:t>
            </a:r>
            <a:endParaRPr b="1" i="0" sz="24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1400"/>
              <a:buFont typeface="Arial"/>
              <a:buNone/>
            </a:pPr>
            <a:r>
              <a:t/>
            </a:r>
            <a:endParaRPr b="1" i="0" sz="1400" u="none" cap="none" strike="noStrike">
              <a:solidFill>
                <a:srgbClr val="000000"/>
              </a:solidFill>
              <a:latin typeface="Roboto"/>
              <a:ea typeface="Roboto"/>
              <a:cs typeface="Roboto"/>
              <a:sym typeface="Roboto"/>
            </a:endParaRPr>
          </a:p>
        </p:txBody>
      </p:sp>
      <p:sp>
        <p:nvSpPr>
          <p:cNvPr id="1237" name="Google Shape;1237;p78"/>
          <p:cNvSpPr txBox="1"/>
          <p:nvPr/>
        </p:nvSpPr>
        <p:spPr>
          <a:xfrm>
            <a:off x="4299925" y="1261575"/>
            <a:ext cx="3282600" cy="53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800"/>
              </a:spcAft>
              <a:buClr>
                <a:schemeClr val="dk1"/>
              </a:buClr>
              <a:buSzPts val="1100"/>
              <a:buFont typeface="Arial"/>
              <a:buNone/>
            </a:pPr>
            <a:r>
              <a:rPr b="1" i="0" lang="en" sz="2400" u="none" cap="none" strike="noStrike">
                <a:solidFill>
                  <a:srgbClr val="000000"/>
                </a:solidFill>
                <a:latin typeface="Roboto"/>
                <a:ea typeface="Roboto"/>
                <a:cs typeface="Roboto"/>
                <a:sym typeface="Roboto"/>
              </a:rPr>
              <a:t>Our Means:</a:t>
            </a:r>
            <a:endParaRPr b="1" i="0" sz="1400" u="none" cap="none" strike="noStrike">
              <a:solidFill>
                <a:srgbClr val="000000"/>
              </a:solidFill>
              <a:latin typeface="Roboto"/>
              <a:ea typeface="Roboto"/>
              <a:cs typeface="Roboto"/>
              <a:sym typeface="Roboto"/>
            </a:endParaRPr>
          </a:p>
        </p:txBody>
      </p:sp>
      <p:sp>
        <p:nvSpPr>
          <p:cNvPr id="1238" name="Google Shape;1238;p78"/>
          <p:cNvSpPr txBox="1"/>
          <p:nvPr/>
        </p:nvSpPr>
        <p:spPr>
          <a:xfrm>
            <a:off x="450350" y="2228700"/>
            <a:ext cx="3301500" cy="272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Arial"/>
              <a:buNone/>
            </a:pPr>
            <a:r>
              <a:rPr b="0" i="0" lang="en" sz="3600" u="none" cap="none" strike="noStrike">
                <a:solidFill>
                  <a:srgbClr val="000000"/>
                </a:solidFill>
                <a:latin typeface="Roboto Light"/>
                <a:ea typeface="Roboto Light"/>
                <a:cs typeface="Roboto Light"/>
                <a:sym typeface="Roboto Light"/>
              </a:rPr>
              <a:t>Truth-telling </a:t>
            </a:r>
            <a:endParaRPr b="0" i="0" sz="36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chemeClr val="dk1"/>
              </a:buClr>
              <a:buSzPts val="1100"/>
              <a:buFont typeface="Arial"/>
              <a:buNone/>
            </a:pPr>
            <a:r>
              <a:rPr b="0" i="0" lang="en" sz="3600" u="none" cap="none" strike="noStrike">
                <a:solidFill>
                  <a:srgbClr val="000000"/>
                </a:solidFill>
                <a:latin typeface="Roboto Light"/>
                <a:ea typeface="Roboto Light"/>
                <a:cs typeface="Roboto Light"/>
                <a:sym typeface="Roboto Light"/>
              </a:rPr>
              <a:t>Storytelling</a:t>
            </a:r>
            <a:endParaRPr b="0" i="0" sz="36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chemeClr val="dk1"/>
              </a:buClr>
              <a:buSzPts val="1100"/>
              <a:buFont typeface="Arial"/>
              <a:buNone/>
            </a:pPr>
            <a:r>
              <a:t/>
            </a:r>
            <a:endParaRPr b="0" i="0" sz="36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3600"/>
              <a:buFont typeface="Arial"/>
              <a:buNone/>
            </a:pPr>
            <a:r>
              <a:t/>
            </a:r>
            <a:endParaRPr b="0" i="0" sz="3600" u="none" cap="none" strike="noStrike">
              <a:solidFill>
                <a:srgbClr val="000000"/>
              </a:solidFill>
              <a:latin typeface="Roboto Light"/>
              <a:ea typeface="Roboto Light"/>
              <a:cs typeface="Roboto Light"/>
              <a:sym typeface="Roboto Light"/>
            </a:endParaRPr>
          </a:p>
        </p:txBody>
      </p:sp>
      <p:sp>
        <p:nvSpPr>
          <p:cNvPr id="1239" name="Google Shape;1239;p78"/>
          <p:cNvSpPr txBox="1"/>
          <p:nvPr/>
        </p:nvSpPr>
        <p:spPr>
          <a:xfrm>
            <a:off x="4264475" y="1891250"/>
            <a:ext cx="2066100" cy="240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en" sz="1500" u="none" cap="none" strike="noStrike">
                <a:solidFill>
                  <a:srgbClr val="000000"/>
                </a:solidFill>
                <a:latin typeface="Roboto"/>
                <a:ea typeface="Roboto"/>
                <a:cs typeface="Roboto"/>
                <a:sym typeface="Roboto"/>
              </a:rPr>
              <a:t>Microsoft Excel</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500" u="none" cap="none" strike="noStrike">
                <a:solidFill>
                  <a:srgbClr val="000000"/>
                </a:solidFill>
                <a:latin typeface="Roboto"/>
                <a:ea typeface="Roboto"/>
                <a:cs typeface="Roboto"/>
                <a:sym typeface="Roboto"/>
              </a:rPr>
              <a:t>Python</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500" u="none" cap="none" strike="noStrike">
                <a:solidFill>
                  <a:srgbClr val="000000"/>
                </a:solidFill>
                <a:latin typeface="Roboto"/>
                <a:ea typeface="Roboto"/>
                <a:cs typeface="Roboto"/>
                <a:sym typeface="Roboto"/>
              </a:rPr>
              <a:t>pandas</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500" u="none" cap="none" strike="noStrike">
                <a:solidFill>
                  <a:srgbClr val="000000"/>
                </a:solidFill>
                <a:latin typeface="Roboto"/>
                <a:ea typeface="Roboto"/>
                <a:cs typeface="Roboto"/>
                <a:sym typeface="Roboto"/>
              </a:rPr>
              <a:t>Matplotlib/Seaborn</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500" u="none" cap="none" strike="noStrike">
                <a:solidFill>
                  <a:srgbClr val="000000"/>
                </a:solidFill>
                <a:latin typeface="Roboto"/>
                <a:ea typeface="Roboto"/>
                <a:cs typeface="Roboto"/>
                <a:sym typeface="Roboto"/>
              </a:rPr>
              <a:t>APIs</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chemeClr val="dk1"/>
              </a:buClr>
              <a:buSzPts val="1100"/>
              <a:buFont typeface="Arial"/>
              <a:buNone/>
            </a:pPr>
            <a:r>
              <a:rPr b="0" i="0" lang="en" sz="1500" u="none" cap="none" strike="noStrike">
                <a:solidFill>
                  <a:srgbClr val="000000"/>
                </a:solidFill>
                <a:latin typeface="Roboto"/>
                <a:ea typeface="Roboto"/>
                <a:cs typeface="Roboto"/>
                <a:sym typeface="Roboto"/>
              </a:rPr>
              <a:t>Beautiful Soup</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Machine Learning</a:t>
            </a:r>
            <a:endParaRPr b="0" i="0" sz="1500" u="none" cap="none" strike="noStrike">
              <a:solidFill>
                <a:srgbClr val="000000"/>
              </a:solidFill>
              <a:latin typeface="Roboto"/>
              <a:ea typeface="Roboto"/>
              <a:cs typeface="Roboto"/>
              <a:sym typeface="Roboto"/>
            </a:endParaRPr>
          </a:p>
        </p:txBody>
      </p:sp>
      <p:sp>
        <p:nvSpPr>
          <p:cNvPr id="1240" name="Google Shape;1240;p78"/>
          <p:cNvSpPr txBox="1"/>
          <p:nvPr/>
        </p:nvSpPr>
        <p:spPr>
          <a:xfrm>
            <a:off x="6681650" y="1889113"/>
            <a:ext cx="2066100" cy="240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SQL</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MongoDB</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HTML/CSS</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JavaScript</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D3.js</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Leaflet.js/Google Maps</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Tableau</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rPr b="0" i="0" lang="en" sz="1500" u="none" cap="none" strike="noStrike">
                <a:solidFill>
                  <a:srgbClr val="000000"/>
                </a:solidFill>
                <a:latin typeface="Roboto"/>
                <a:ea typeface="Roboto"/>
                <a:cs typeface="Roboto"/>
                <a:sym typeface="Roboto"/>
              </a:rPr>
              <a:t>Hadoop</a:t>
            </a:r>
            <a:endParaRPr b="0" i="0" sz="1500" u="none" cap="none" strike="noStrike">
              <a:solidFill>
                <a:srgbClr val="000000"/>
              </a:solidFill>
              <a:latin typeface="Roboto"/>
              <a:ea typeface="Roboto"/>
              <a:cs typeface="Roboto"/>
              <a:sym typeface="Roboto"/>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000000"/>
              </a:solidFill>
              <a:latin typeface="Roboto"/>
              <a:ea typeface="Roboto"/>
              <a:cs typeface="Roboto"/>
              <a:sym typeface="Roboto"/>
            </a:endParaRPr>
          </a:p>
        </p:txBody>
      </p:sp>
      <p:pic>
        <p:nvPicPr>
          <p:cNvPr id="1241" name="Google Shape;1241;p78"/>
          <p:cNvPicPr preferRelativeResize="0"/>
          <p:nvPr/>
        </p:nvPicPr>
        <p:blipFill rotWithShape="1">
          <a:blip r:embed="rId4">
            <a:alphaModFix/>
          </a:blip>
          <a:srcRect b="0" l="0" r="0" t="0"/>
          <a:stretch/>
        </p:blipFill>
        <p:spPr>
          <a:xfrm>
            <a:off x="2068700" y="1150450"/>
            <a:ext cx="711763" cy="755949"/>
          </a:xfrm>
          <a:prstGeom prst="rect">
            <a:avLst/>
          </a:prstGeom>
          <a:noFill/>
          <a:ln>
            <a:noFill/>
          </a:ln>
        </p:spPr>
      </p:pic>
      <p:pic>
        <p:nvPicPr>
          <p:cNvPr id="1242" name="Google Shape;1242;p78"/>
          <p:cNvPicPr preferRelativeResize="0"/>
          <p:nvPr/>
        </p:nvPicPr>
        <p:blipFill rotWithShape="1">
          <a:blip r:embed="rId5">
            <a:alphaModFix/>
          </a:blip>
          <a:srcRect b="0" l="0" r="0" t="0"/>
          <a:stretch/>
        </p:blipFill>
        <p:spPr>
          <a:xfrm>
            <a:off x="6009239" y="1032974"/>
            <a:ext cx="672414" cy="755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6" name="Shape 1246"/>
        <p:cNvGrpSpPr/>
        <p:nvPr/>
      </p:nvGrpSpPr>
      <p:grpSpPr>
        <a:xfrm>
          <a:off x="0" y="0"/>
          <a:ext cx="0" cy="0"/>
          <a:chOff x="0" y="0"/>
          <a:chExt cx="0" cy="0"/>
        </a:xfrm>
      </p:grpSpPr>
      <p:sp>
        <p:nvSpPr>
          <p:cNvPr id="1247" name="Google Shape;1247;p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4 Buckets in Data Science</a:t>
            </a:r>
            <a:endParaRPr/>
          </a:p>
        </p:txBody>
      </p:sp>
      <p:sp>
        <p:nvSpPr>
          <p:cNvPr id="1248" name="Google Shape;1248;p7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49" name="Google Shape;1249;p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50" name="Google Shape;1250;p7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p>
            <a:pPr indent="-317500" lvl="0" marL="457200" rtl="0" algn="l">
              <a:lnSpc>
                <a:spcPct val="100000"/>
              </a:lnSpc>
              <a:spcBef>
                <a:spcPts val="0"/>
              </a:spcBef>
              <a:spcAft>
                <a:spcPts val="0"/>
              </a:spcAft>
              <a:buSzPts val="1400"/>
              <a:buFont typeface="Roboto"/>
              <a:buChar char="●"/>
            </a:pPr>
            <a:r>
              <a:rPr lang="en" sz="2000"/>
              <a:t>Programming Languages</a:t>
            </a:r>
            <a:endParaRPr/>
          </a:p>
          <a:p>
            <a:pPr indent="-317500" lvl="0" marL="457200" rtl="0" algn="l">
              <a:lnSpc>
                <a:spcPct val="100000"/>
              </a:lnSpc>
              <a:spcBef>
                <a:spcPts val="0"/>
              </a:spcBef>
              <a:spcAft>
                <a:spcPts val="0"/>
              </a:spcAft>
              <a:buSzPts val="1400"/>
              <a:buFont typeface="Roboto"/>
              <a:buChar char="●"/>
            </a:pPr>
            <a:r>
              <a:rPr lang="en" sz="2000"/>
              <a:t>Statistical Methods</a:t>
            </a:r>
            <a:endParaRPr/>
          </a:p>
          <a:p>
            <a:pPr indent="-317500" lvl="0" marL="457200" rtl="0" algn="l">
              <a:lnSpc>
                <a:spcPct val="100000"/>
              </a:lnSpc>
              <a:spcBef>
                <a:spcPts val="0"/>
              </a:spcBef>
              <a:spcAft>
                <a:spcPts val="0"/>
              </a:spcAft>
              <a:buSzPts val="1400"/>
              <a:buFont typeface="Roboto"/>
              <a:buChar char="●"/>
            </a:pPr>
            <a:r>
              <a:rPr lang="en" sz="2000"/>
              <a:t>Data Storage and Retrieval</a:t>
            </a:r>
            <a:endParaRPr/>
          </a:p>
          <a:p>
            <a:pPr indent="-317500" lvl="0" marL="457200" rtl="0" algn="l">
              <a:lnSpc>
                <a:spcPct val="100000"/>
              </a:lnSpc>
              <a:spcBef>
                <a:spcPts val="0"/>
              </a:spcBef>
              <a:spcAft>
                <a:spcPts val="0"/>
              </a:spcAft>
              <a:buSzPts val="1400"/>
              <a:buFont typeface="Roboto"/>
              <a:buChar char="●"/>
            </a:pPr>
            <a:r>
              <a:rPr lang="en" sz="2000"/>
              <a:t>Reporting Capabilities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4" name="Shape 1254"/>
        <p:cNvGrpSpPr/>
        <p:nvPr/>
      </p:nvGrpSpPr>
      <p:grpSpPr>
        <a:xfrm>
          <a:off x="0" y="0"/>
          <a:ext cx="0" cy="0"/>
          <a:chOff x="0" y="0"/>
          <a:chExt cx="0" cy="0"/>
        </a:xfrm>
      </p:grpSpPr>
      <p:sp>
        <p:nvSpPr>
          <p:cNvPr id="1255" name="Google Shape;1255;p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Course Overview</a:t>
            </a:r>
            <a:endParaRPr/>
          </a:p>
        </p:txBody>
      </p:sp>
      <p:sp>
        <p:nvSpPr>
          <p:cNvPr id="1256" name="Google Shape;1256;p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Each class will include the following: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800"/>
              <a:buNone/>
            </a:pPr>
            <a:r>
              <a:t/>
            </a:r>
            <a:endParaRPr/>
          </a:p>
        </p:txBody>
      </p:sp>
      <p:sp>
        <p:nvSpPr>
          <p:cNvPr id="1257" name="Google Shape;1257;p8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58" name="Google Shape;1258;p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259" name="Google Shape;1259;p8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p>
            <a:pPr indent="0" lvl="0" marL="0" rtl="0" algn="l">
              <a:lnSpc>
                <a:spcPct val="115000"/>
              </a:lnSpc>
              <a:spcBef>
                <a:spcPts val="0"/>
              </a:spcBef>
              <a:spcAft>
                <a:spcPts val="0"/>
              </a:spcAft>
              <a:buSzPts val="1600"/>
              <a:buNone/>
            </a:pPr>
            <a:r>
              <a:rPr lang="en" sz="1600"/>
              <a:t>Overview of Lesson Topics</a:t>
            </a:r>
            <a:endParaRPr sz="1600"/>
          </a:p>
        </p:txBody>
      </p:sp>
      <p:sp>
        <p:nvSpPr>
          <p:cNvPr id="1260" name="Google Shape;1260;p8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p>
            <a:pPr indent="0" lvl="0" marL="0" rtl="0" algn="l">
              <a:lnSpc>
                <a:spcPct val="115000"/>
              </a:lnSpc>
              <a:spcBef>
                <a:spcPts val="0"/>
              </a:spcBef>
              <a:spcAft>
                <a:spcPts val="0"/>
              </a:spcAft>
              <a:buSzPts val="1600"/>
              <a:buNone/>
            </a:pPr>
            <a:r>
              <a:rPr lang="en" sz="1600"/>
              <a:t>Instructor Lecture</a:t>
            </a:r>
            <a:endParaRPr sz="1600"/>
          </a:p>
        </p:txBody>
      </p:sp>
      <p:sp>
        <p:nvSpPr>
          <p:cNvPr id="1261" name="Google Shape;1261;p8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p>
            <a:pPr indent="0" lvl="0" marL="0" rtl="0" algn="l">
              <a:lnSpc>
                <a:spcPct val="115000"/>
              </a:lnSpc>
              <a:spcBef>
                <a:spcPts val="0"/>
              </a:spcBef>
              <a:spcAft>
                <a:spcPts val="0"/>
              </a:spcAft>
              <a:buSzPts val="1600"/>
              <a:buNone/>
            </a:pPr>
            <a:r>
              <a:rPr lang="en" sz="1600"/>
              <a:t>Instructor Demonstration</a:t>
            </a:r>
            <a:endParaRPr sz="1600"/>
          </a:p>
        </p:txBody>
      </p:sp>
      <p:sp>
        <p:nvSpPr>
          <p:cNvPr id="1262" name="Google Shape;1262;p8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p>
            <a:pPr indent="0" lvl="0" marL="0" rtl="0" algn="l">
              <a:lnSpc>
                <a:spcPct val="115000"/>
              </a:lnSpc>
              <a:spcBef>
                <a:spcPts val="0"/>
              </a:spcBef>
              <a:spcAft>
                <a:spcPts val="0"/>
              </a:spcAft>
              <a:buSzPts val="1600"/>
              <a:buNone/>
            </a:pPr>
            <a:r>
              <a:rPr lang="en" sz="1600"/>
              <a:t>Class Discussions</a:t>
            </a:r>
            <a:endParaRPr sz="1600"/>
          </a:p>
        </p:txBody>
      </p:sp>
      <p:sp>
        <p:nvSpPr>
          <p:cNvPr id="1263" name="Google Shape;1263;p8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p>
            <a:pPr indent="0" lvl="0" marL="0" rtl="0" algn="l">
              <a:lnSpc>
                <a:spcPct val="115000"/>
              </a:lnSpc>
              <a:spcBef>
                <a:spcPts val="0"/>
              </a:spcBef>
              <a:spcAft>
                <a:spcPts val="0"/>
              </a:spcAft>
              <a:buSzPts val="1600"/>
              <a:buNone/>
            </a:pPr>
            <a:r>
              <a:rPr lang="en" sz="1600"/>
              <a:t>In-Class Activities</a:t>
            </a:r>
            <a:endParaRPr sz="1600"/>
          </a:p>
        </p:txBody>
      </p:sp>
      <p:sp>
        <p:nvSpPr>
          <p:cNvPr id="1264" name="Google Shape;1264;p8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p>
            <a:pPr indent="0" lvl="0" marL="0" rtl="0" algn="l">
              <a:lnSpc>
                <a:spcPct val="115000"/>
              </a:lnSpc>
              <a:spcBef>
                <a:spcPts val="0"/>
              </a:spcBef>
              <a:spcAft>
                <a:spcPts val="0"/>
              </a:spcAft>
              <a:buSzPts val="1600"/>
              <a:buNone/>
            </a:pPr>
            <a:r>
              <a:rPr lang="en" sz="1600"/>
              <a:t>Project Work</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8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Weekly Breakdown by Subject</a:t>
            </a:r>
            <a:endParaRPr/>
          </a:p>
        </p:txBody>
      </p:sp>
      <p:sp>
        <p:nvSpPr>
          <p:cNvPr id="1270" name="Google Shape;1270;p8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71" name="Google Shape;1271;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8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277" name="Google Shape;1277;p82"/>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Web-Based Data Visualization: </a:t>
            </a:r>
            <a:r>
              <a:rPr b="0" i="0" lang="en" sz="900" u="none" cap="none" strike="noStrike">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b="0" i="0" sz="900" u="none" cap="none" strike="noStrike">
              <a:solidFill>
                <a:srgbClr val="A9B7C0"/>
              </a:solidFill>
              <a:latin typeface="Roboto"/>
              <a:ea typeface="Roboto"/>
              <a:cs typeface="Roboto"/>
              <a:sym typeface="Roboto"/>
            </a:endParaRPr>
          </a:p>
        </p:txBody>
      </p:sp>
      <p:sp>
        <p:nvSpPr>
          <p:cNvPr id="1278" name="Google Shape;1278;p82"/>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Deep Dive into Databases: </a:t>
            </a:r>
            <a:r>
              <a:rPr b="0" i="0" lang="en" sz="900" u="none" cap="none" strike="noStrike">
                <a:solidFill>
                  <a:srgbClr val="A9B7C0"/>
                </a:solidFill>
                <a:latin typeface="Roboto"/>
                <a:ea typeface="Roboto"/>
                <a:cs typeface="Roboto"/>
                <a:sym typeface="Roboto"/>
              </a:rPr>
              <a:t>Immersion into introductory and advanced work with SQL (PostgreSQL) and noSQL databases (MongoDB). </a:t>
            </a:r>
            <a:endParaRPr b="1" i="0" sz="900" u="none" cap="none" strike="noStrike">
              <a:solidFill>
                <a:srgbClr val="A9B7C0"/>
              </a:solidFill>
              <a:latin typeface="Roboto"/>
              <a:ea typeface="Roboto"/>
              <a:cs typeface="Roboto"/>
              <a:sym typeface="Roboto"/>
            </a:endParaRPr>
          </a:p>
        </p:txBody>
      </p:sp>
      <p:graphicFrame>
        <p:nvGraphicFramePr>
          <p:cNvPr id="1279" name="Google Shape;1279;p82"/>
          <p:cNvGraphicFramePr/>
          <p:nvPr/>
        </p:nvGraphicFramePr>
        <p:xfrm>
          <a:off x="390225" y="514242"/>
          <a:ext cx="3000000" cy="3000000"/>
        </p:xfrm>
        <a:graphic>
          <a:graphicData uri="http://schemas.openxmlformats.org/drawingml/2006/table">
            <a:tbl>
              <a:tblPr>
                <a:noFill/>
                <a:tableStyleId>{1C90C4E6-6C38-4202-8681-3F77B574510C}</a:tableStyleId>
              </a:tblPr>
              <a:tblGrid>
                <a:gridCol w="564950"/>
              </a:tblGrid>
              <a:tr h="18607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t>Week 1</a:t>
                      </a:r>
                      <a:endParaRPr b="1"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11</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21</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22</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23</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24</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280" name="Google Shape;1280;p82"/>
          <p:cNvSpPr/>
          <p:nvPr/>
        </p:nvSpPr>
        <p:spPr>
          <a:xfrm>
            <a:off x="925150" y="564014"/>
            <a:ext cx="7398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82"/>
          <p:cNvSpPr/>
          <p:nvPr/>
        </p:nvSpPr>
        <p:spPr>
          <a:xfrm>
            <a:off x="927898" y="750657"/>
            <a:ext cx="887700" cy="1152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82"/>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82"/>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82"/>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82"/>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82"/>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82"/>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82"/>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82"/>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82"/>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82"/>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82"/>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82"/>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82"/>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82"/>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82"/>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82"/>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82"/>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82"/>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82"/>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82"/>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82"/>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82"/>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82"/>
          <p:cNvSpPr/>
          <p:nvPr/>
        </p:nvSpPr>
        <p:spPr>
          <a:xfrm>
            <a:off x="2051325" y="335925"/>
            <a:ext cx="6941100" cy="633300"/>
          </a:xfrm>
          <a:prstGeom prst="round2DiagRect">
            <a:avLst>
              <a:gd fmla="val 16667" name="adj1"/>
              <a:gd fmla="val 0" name="adj2"/>
            </a:avLst>
          </a:prstGeom>
          <a:solidFill>
            <a:srgbClr val="FFFFFF"/>
          </a:solidFill>
          <a:ln cap="flat" cmpd="sng" w="9525">
            <a:solidFill>
              <a:srgbClr val="595959"/>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Intro to Data Analytics &amp; Excel Masters: </a:t>
            </a:r>
            <a:r>
              <a:rPr b="0" i="0" lang="en" sz="1200" u="none" cap="none" strike="noStrike">
                <a:solidFill>
                  <a:srgbClr val="000000"/>
                </a:solidFill>
                <a:latin typeface="Roboto"/>
                <a:ea typeface="Roboto"/>
                <a:cs typeface="Roboto"/>
                <a:sym typeface="Roboto"/>
              </a:rPr>
              <a:t>Introduction to the high-level concepts of data analytics and real-world data crunching with Excel formulas, pivot tables, and conditional formatting.</a:t>
            </a:r>
            <a:endParaRPr b="0" i="0" sz="1200" u="none" cap="none" strike="noStrike">
              <a:solidFill>
                <a:srgbClr val="000000"/>
              </a:solidFill>
              <a:latin typeface="Roboto"/>
              <a:ea typeface="Roboto"/>
              <a:cs typeface="Roboto"/>
              <a:sym typeface="Roboto"/>
            </a:endParaRPr>
          </a:p>
        </p:txBody>
      </p:sp>
      <p:sp>
        <p:nvSpPr>
          <p:cNvPr id="1305" name="Google Shape;1305;p82"/>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Python Data Analytics and Visualization: </a:t>
            </a:r>
            <a:r>
              <a:rPr b="0" i="0" lang="en" sz="900" u="none" cap="none" strike="noStrike">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b="0" i="0" sz="900" u="none" cap="none" strike="noStrike">
              <a:solidFill>
                <a:srgbClr val="A9B7C0"/>
              </a:solidFill>
              <a:latin typeface="Roboto"/>
              <a:ea typeface="Roboto"/>
              <a:cs typeface="Roboto"/>
              <a:sym typeface="Roboto"/>
            </a:endParaRPr>
          </a:p>
        </p:txBody>
      </p:sp>
      <p:sp>
        <p:nvSpPr>
          <p:cNvPr id="1306" name="Google Shape;1306;p82"/>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Final Projects &amp; Advanced Topics: </a:t>
            </a:r>
            <a:r>
              <a:rPr b="0" i="0" lang="en" sz="900" u="none" cap="none" strike="noStrike">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b="0" i="0" sz="900" u="none" cap="none" strike="noStrike">
              <a:solidFill>
                <a:srgbClr val="A9B7C0"/>
              </a:solidFill>
              <a:latin typeface="Roboto"/>
              <a:ea typeface="Roboto"/>
              <a:cs typeface="Roboto"/>
              <a:sym typeface="Roboto"/>
            </a:endParaRPr>
          </a:p>
        </p:txBody>
      </p:sp>
      <p:sp>
        <p:nvSpPr>
          <p:cNvPr id="1307" name="Google Shape;1307;p82"/>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Weeks 1–2</a:t>
            </a:r>
            <a:endParaRPr b="1" i="0" sz="1800" u="none" cap="none" strike="noStrike">
              <a:solidFill>
                <a:srgbClr val="000000"/>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Google Shape;1312;p8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13" name="Google Shape;1313;p83"/>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Web-Based Data Visualization: </a:t>
            </a:r>
            <a:r>
              <a:rPr b="0" i="0" lang="en" sz="900" u="none" cap="none" strike="noStrike">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b="0" i="0" sz="900" u="none" cap="none" strike="noStrike">
              <a:solidFill>
                <a:srgbClr val="A9B7C0"/>
              </a:solidFill>
              <a:latin typeface="Roboto"/>
              <a:ea typeface="Roboto"/>
              <a:cs typeface="Roboto"/>
              <a:sym typeface="Roboto"/>
            </a:endParaRPr>
          </a:p>
        </p:txBody>
      </p:sp>
      <p:sp>
        <p:nvSpPr>
          <p:cNvPr id="1314" name="Google Shape;1314;p83"/>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Deep Dive into Databases: </a:t>
            </a:r>
            <a:r>
              <a:rPr b="0" i="0" lang="en" sz="900" u="none" cap="none" strike="noStrike">
                <a:solidFill>
                  <a:srgbClr val="A9B7C0"/>
                </a:solidFill>
                <a:latin typeface="Roboto"/>
                <a:ea typeface="Roboto"/>
                <a:cs typeface="Roboto"/>
                <a:sym typeface="Roboto"/>
              </a:rPr>
              <a:t>Immersion into introductory and advanced work with SQL (PostgreSQL) and noSQL databases (MongoDB). </a:t>
            </a:r>
            <a:endParaRPr b="1" i="0" sz="900" u="none" cap="none" strike="noStrike">
              <a:solidFill>
                <a:srgbClr val="A9B7C0"/>
              </a:solidFill>
              <a:latin typeface="Roboto"/>
              <a:ea typeface="Roboto"/>
              <a:cs typeface="Roboto"/>
              <a:sym typeface="Roboto"/>
            </a:endParaRPr>
          </a:p>
        </p:txBody>
      </p:sp>
      <p:graphicFrame>
        <p:nvGraphicFramePr>
          <p:cNvPr id="1315" name="Google Shape;1315;p83"/>
          <p:cNvGraphicFramePr/>
          <p:nvPr/>
        </p:nvGraphicFramePr>
        <p:xfrm>
          <a:off x="390225" y="514242"/>
          <a:ext cx="3000000" cy="3000000"/>
        </p:xfrm>
        <a:graphic>
          <a:graphicData uri="http://schemas.openxmlformats.org/drawingml/2006/table">
            <a:tbl>
              <a:tblPr>
                <a:noFill/>
                <a:tableStyleId>{1C90C4E6-6C38-4202-8681-3F77B574510C}</a:tableStyleId>
              </a:tblPr>
              <a:tblGrid>
                <a:gridCol w="564950"/>
              </a:tblGrid>
              <a:tr h="18607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t>Week 1</a:t>
                      </a:r>
                      <a:endParaRPr b="1"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11</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21</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22</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23</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24</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16" name="Google Shape;1316;p83"/>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83"/>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83"/>
          <p:cNvSpPr/>
          <p:nvPr/>
        </p:nvSpPr>
        <p:spPr>
          <a:xfrm>
            <a:off x="927898" y="937300"/>
            <a:ext cx="10359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83"/>
          <p:cNvSpPr/>
          <p:nvPr/>
        </p:nvSpPr>
        <p:spPr>
          <a:xfrm>
            <a:off x="927898" y="1118253"/>
            <a:ext cx="11832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83"/>
          <p:cNvSpPr/>
          <p:nvPr/>
        </p:nvSpPr>
        <p:spPr>
          <a:xfrm>
            <a:off x="927898" y="1304896"/>
            <a:ext cx="13314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83"/>
          <p:cNvSpPr/>
          <p:nvPr/>
        </p:nvSpPr>
        <p:spPr>
          <a:xfrm>
            <a:off x="927898" y="1491540"/>
            <a:ext cx="14793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83"/>
          <p:cNvSpPr/>
          <p:nvPr/>
        </p:nvSpPr>
        <p:spPr>
          <a:xfrm>
            <a:off x="927898" y="1678183"/>
            <a:ext cx="16275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83"/>
          <p:cNvSpPr/>
          <p:nvPr/>
        </p:nvSpPr>
        <p:spPr>
          <a:xfrm>
            <a:off x="927898" y="1864826"/>
            <a:ext cx="1775400" cy="1152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83"/>
          <p:cNvSpPr/>
          <p:nvPr/>
        </p:nvSpPr>
        <p:spPr>
          <a:xfrm>
            <a:off x="927898" y="2051470"/>
            <a:ext cx="19230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83"/>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83"/>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83"/>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83"/>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83"/>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83"/>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83"/>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83"/>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83"/>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83"/>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83"/>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83"/>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83"/>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83"/>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83"/>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83"/>
          <p:cNvSpPr/>
          <p:nvPr/>
        </p:nvSpPr>
        <p:spPr>
          <a:xfrm>
            <a:off x="2672275" y="1075300"/>
            <a:ext cx="5582100" cy="7020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27425" lIns="27425" spcFirstLastPara="1" rIns="27425" wrap="square" tIns="27425">
            <a:noAutofit/>
          </a:bodyPr>
          <a:lstStyle/>
          <a:p>
            <a:pPr indent="0" lvl="0" marL="73152"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Python Data Analytics and Visualization: </a:t>
            </a:r>
            <a:r>
              <a:rPr b="0" i="0" lang="en" sz="1200" u="none" cap="none" strike="noStrike">
                <a:solidFill>
                  <a:srgbClr val="00000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b="0" i="0" sz="1200" u="none" cap="none" strike="noStrike">
              <a:solidFill>
                <a:srgbClr val="000000"/>
              </a:solidFill>
              <a:latin typeface="Roboto"/>
              <a:ea typeface="Roboto"/>
              <a:cs typeface="Roboto"/>
              <a:sym typeface="Roboto"/>
            </a:endParaRPr>
          </a:p>
        </p:txBody>
      </p:sp>
      <p:sp>
        <p:nvSpPr>
          <p:cNvPr id="1341" name="Google Shape;1341;p83"/>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Final Projects &amp; Advanced Topics: </a:t>
            </a:r>
            <a:r>
              <a:rPr b="0" i="0" lang="en" sz="900" u="none" cap="none" strike="noStrike">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b="0" i="0" sz="900" u="none" cap="none" strike="noStrike">
              <a:solidFill>
                <a:srgbClr val="A9B7C0"/>
              </a:solidFill>
              <a:latin typeface="Roboto"/>
              <a:ea typeface="Roboto"/>
              <a:cs typeface="Roboto"/>
              <a:sym typeface="Roboto"/>
            </a:endParaRPr>
          </a:p>
        </p:txBody>
      </p:sp>
      <p:sp>
        <p:nvSpPr>
          <p:cNvPr id="1342" name="Google Shape;1342;p83"/>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Weeks 3–9</a:t>
            </a:r>
            <a:endParaRPr b="1" i="0" sz="1800" u="none" cap="none" strike="noStrike">
              <a:solidFill>
                <a:srgbClr val="000000"/>
              </a:solidFill>
              <a:latin typeface="Roboto"/>
              <a:ea typeface="Roboto"/>
              <a:cs typeface="Roboto"/>
              <a:sym typeface="Roboto"/>
            </a:endParaRPr>
          </a:p>
        </p:txBody>
      </p:sp>
      <p:sp>
        <p:nvSpPr>
          <p:cNvPr id="1343" name="Google Shape;1343;p83"/>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Intro to Data Analytics &amp; Excel Masters: </a:t>
            </a:r>
            <a:r>
              <a:rPr b="0" i="0" lang="en" sz="900" u="none" cap="none" strike="noStrike">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b="0" i="0" sz="900" u="none" cap="none" strike="noStrike">
              <a:solidFill>
                <a:srgbClr val="A9B7C0"/>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8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49" name="Google Shape;1349;p84"/>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Web-Based Data Visualization: </a:t>
            </a:r>
            <a:r>
              <a:rPr b="0" i="0" lang="en" sz="900" u="none" cap="none" strike="noStrike">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b="0" i="0" sz="900" u="none" cap="none" strike="noStrike">
              <a:solidFill>
                <a:srgbClr val="A9B7C0"/>
              </a:solidFill>
              <a:latin typeface="Roboto"/>
              <a:ea typeface="Roboto"/>
              <a:cs typeface="Roboto"/>
              <a:sym typeface="Roboto"/>
            </a:endParaRPr>
          </a:p>
        </p:txBody>
      </p:sp>
      <p:sp>
        <p:nvSpPr>
          <p:cNvPr id="1350" name="Google Shape;1350;p84"/>
          <p:cNvSpPr/>
          <p:nvPr/>
        </p:nvSpPr>
        <p:spPr>
          <a:xfrm>
            <a:off x="3440350" y="2086250"/>
            <a:ext cx="5359500" cy="5337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Deep Dive into Databases: </a:t>
            </a:r>
            <a:r>
              <a:rPr b="0" i="0" lang="en" sz="1200" u="none" cap="none" strike="noStrike">
                <a:solidFill>
                  <a:srgbClr val="000000"/>
                </a:solidFill>
                <a:latin typeface="Roboto"/>
                <a:ea typeface="Roboto"/>
                <a:cs typeface="Roboto"/>
                <a:sym typeface="Roboto"/>
              </a:rPr>
              <a:t>Immersion into introductory and advanced work with SQL (PostgreSQL) and noSQL databases (MongoDB). </a:t>
            </a:r>
            <a:endParaRPr b="1" i="0" sz="1200" u="none" cap="none" strike="noStrike">
              <a:solidFill>
                <a:srgbClr val="000000"/>
              </a:solidFill>
              <a:latin typeface="Roboto"/>
              <a:ea typeface="Roboto"/>
              <a:cs typeface="Roboto"/>
              <a:sym typeface="Roboto"/>
            </a:endParaRPr>
          </a:p>
        </p:txBody>
      </p:sp>
      <p:graphicFrame>
        <p:nvGraphicFramePr>
          <p:cNvPr id="1351" name="Google Shape;1351;p84"/>
          <p:cNvGraphicFramePr/>
          <p:nvPr/>
        </p:nvGraphicFramePr>
        <p:xfrm>
          <a:off x="390225" y="514242"/>
          <a:ext cx="3000000" cy="3000000"/>
        </p:xfrm>
        <a:graphic>
          <a:graphicData uri="http://schemas.openxmlformats.org/drawingml/2006/table">
            <a:tbl>
              <a:tblPr>
                <a:noFill/>
                <a:tableStyleId>{1C90C4E6-6C38-4202-8681-3F77B574510C}</a:tableStyleId>
              </a:tblPr>
              <a:tblGrid>
                <a:gridCol w="564950"/>
              </a:tblGrid>
              <a:tr h="18607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t>Week 1</a:t>
                      </a:r>
                      <a:endParaRPr b="1"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11</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21</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22</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23</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24</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52" name="Google Shape;1352;p84"/>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84"/>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84"/>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84"/>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84"/>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84"/>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84"/>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84"/>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84"/>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84"/>
          <p:cNvSpPr/>
          <p:nvPr/>
        </p:nvSpPr>
        <p:spPr>
          <a:xfrm>
            <a:off x="927898" y="2232422"/>
            <a:ext cx="20712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84"/>
          <p:cNvSpPr/>
          <p:nvPr/>
        </p:nvSpPr>
        <p:spPr>
          <a:xfrm>
            <a:off x="927898" y="2425408"/>
            <a:ext cx="22191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84"/>
          <p:cNvSpPr/>
          <p:nvPr/>
        </p:nvSpPr>
        <p:spPr>
          <a:xfrm>
            <a:off x="927898" y="2607657"/>
            <a:ext cx="23670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84"/>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84"/>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84"/>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84"/>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84"/>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84"/>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84"/>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84"/>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84"/>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84"/>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84"/>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84"/>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84"/>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Final Projects &amp; Advanced Topics: </a:t>
            </a:r>
            <a:r>
              <a:rPr b="0" i="0" lang="en" sz="900" u="none" cap="none" strike="noStrike">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b="0" i="0" sz="900" u="none" cap="none" strike="noStrike">
              <a:solidFill>
                <a:srgbClr val="A9B7C0"/>
              </a:solidFill>
              <a:latin typeface="Roboto"/>
              <a:ea typeface="Roboto"/>
              <a:cs typeface="Roboto"/>
              <a:sym typeface="Roboto"/>
            </a:endParaRPr>
          </a:p>
        </p:txBody>
      </p:sp>
      <p:sp>
        <p:nvSpPr>
          <p:cNvPr id="1377" name="Google Shape;1377;p84"/>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Weeks 10–12</a:t>
            </a:r>
            <a:endParaRPr b="1" i="0" sz="1800" u="none" cap="none" strike="noStrike">
              <a:solidFill>
                <a:srgbClr val="000000"/>
              </a:solidFill>
              <a:latin typeface="Roboto"/>
              <a:ea typeface="Roboto"/>
              <a:cs typeface="Roboto"/>
              <a:sym typeface="Roboto"/>
            </a:endParaRPr>
          </a:p>
        </p:txBody>
      </p:sp>
      <p:sp>
        <p:nvSpPr>
          <p:cNvPr id="1378" name="Google Shape;1378;p84"/>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Intro to Data Analytics &amp; Excel Masters: </a:t>
            </a:r>
            <a:r>
              <a:rPr b="0" i="0" lang="en" sz="900" u="none" cap="none" strike="noStrike">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b="0" i="0" sz="900" u="none" cap="none" strike="noStrike">
              <a:solidFill>
                <a:srgbClr val="A9B7C0"/>
              </a:solidFill>
              <a:latin typeface="Roboto"/>
              <a:ea typeface="Roboto"/>
              <a:cs typeface="Roboto"/>
              <a:sym typeface="Roboto"/>
            </a:endParaRPr>
          </a:p>
        </p:txBody>
      </p:sp>
      <p:sp>
        <p:nvSpPr>
          <p:cNvPr id="1379" name="Google Shape;1379;p84"/>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Python Data Analytics and Visualization: </a:t>
            </a:r>
            <a:r>
              <a:rPr b="0" i="0" lang="en" sz="900" u="none" cap="none" strike="noStrike">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b="0" i="0" sz="900" u="none" cap="none" strike="noStrike">
              <a:solidFill>
                <a:srgbClr val="A9B7C0"/>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Google Shape;1384;p8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385" name="Google Shape;1385;p85"/>
          <p:cNvSpPr/>
          <p:nvPr/>
        </p:nvSpPr>
        <p:spPr>
          <a:xfrm>
            <a:off x="3966150" y="2749975"/>
            <a:ext cx="4758600" cy="7095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Web-Based Data Visualization: </a:t>
            </a:r>
            <a:r>
              <a:rPr b="0" i="0" lang="en" sz="1200" u="none" cap="none" strike="noStrike">
                <a:solidFill>
                  <a:srgbClr val="000000"/>
                </a:solidFill>
                <a:latin typeface="Roboto"/>
                <a:ea typeface="Roboto"/>
                <a:cs typeface="Roboto"/>
                <a:sym typeface="Roboto"/>
              </a:rPr>
              <a:t>Introduction to the fundamental tools of web development (HTML, CSS, JavaScript) and advanced libraries that are useful for data visualization (D3.js, Leaflet.js). </a:t>
            </a:r>
            <a:endParaRPr b="0" i="0" sz="1200" u="none" cap="none" strike="noStrike">
              <a:solidFill>
                <a:srgbClr val="000000"/>
              </a:solidFill>
              <a:latin typeface="Roboto"/>
              <a:ea typeface="Roboto"/>
              <a:cs typeface="Roboto"/>
              <a:sym typeface="Roboto"/>
            </a:endParaRPr>
          </a:p>
        </p:txBody>
      </p:sp>
      <p:graphicFrame>
        <p:nvGraphicFramePr>
          <p:cNvPr id="1386" name="Google Shape;1386;p85"/>
          <p:cNvGraphicFramePr/>
          <p:nvPr/>
        </p:nvGraphicFramePr>
        <p:xfrm>
          <a:off x="390225" y="514242"/>
          <a:ext cx="3000000" cy="3000000"/>
        </p:xfrm>
        <a:graphic>
          <a:graphicData uri="http://schemas.openxmlformats.org/drawingml/2006/table">
            <a:tbl>
              <a:tblPr>
                <a:noFill/>
                <a:tableStyleId>{1C90C4E6-6C38-4202-8681-3F77B574510C}</a:tableStyleId>
              </a:tblPr>
              <a:tblGrid>
                <a:gridCol w="564950"/>
              </a:tblGrid>
              <a:tr h="18607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t>Week 1</a:t>
                      </a:r>
                      <a:endParaRPr b="1"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11</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21</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22</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23</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24</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387" name="Google Shape;1387;p85"/>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85"/>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85"/>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85"/>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85"/>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85"/>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85"/>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85"/>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85"/>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85"/>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85"/>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85"/>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85"/>
          <p:cNvSpPr/>
          <p:nvPr/>
        </p:nvSpPr>
        <p:spPr>
          <a:xfrm>
            <a:off x="925150" y="2799498"/>
            <a:ext cx="25152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85"/>
          <p:cNvSpPr/>
          <p:nvPr/>
        </p:nvSpPr>
        <p:spPr>
          <a:xfrm>
            <a:off x="927898" y="2986141"/>
            <a:ext cx="2662800" cy="1152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85"/>
          <p:cNvSpPr/>
          <p:nvPr/>
        </p:nvSpPr>
        <p:spPr>
          <a:xfrm>
            <a:off x="927898" y="3172785"/>
            <a:ext cx="28107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85"/>
          <p:cNvSpPr/>
          <p:nvPr/>
        </p:nvSpPr>
        <p:spPr>
          <a:xfrm>
            <a:off x="927898" y="3353737"/>
            <a:ext cx="29589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85"/>
          <p:cNvSpPr/>
          <p:nvPr/>
        </p:nvSpPr>
        <p:spPr>
          <a:xfrm>
            <a:off x="927898" y="3540380"/>
            <a:ext cx="31068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85"/>
          <p:cNvSpPr/>
          <p:nvPr/>
        </p:nvSpPr>
        <p:spPr>
          <a:xfrm>
            <a:off x="927898" y="3727024"/>
            <a:ext cx="3255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85"/>
          <p:cNvSpPr/>
          <p:nvPr/>
        </p:nvSpPr>
        <p:spPr>
          <a:xfrm>
            <a:off x="927898" y="3913667"/>
            <a:ext cx="34023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85"/>
          <p:cNvSpPr/>
          <p:nvPr/>
        </p:nvSpPr>
        <p:spPr>
          <a:xfrm>
            <a:off x="927898" y="4103484"/>
            <a:ext cx="35505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85"/>
          <p:cNvSpPr/>
          <p:nvPr/>
        </p:nvSpPr>
        <p:spPr>
          <a:xfrm>
            <a:off x="927898" y="4290127"/>
            <a:ext cx="36984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85"/>
          <p:cNvSpPr/>
          <p:nvPr/>
        </p:nvSpPr>
        <p:spPr>
          <a:xfrm>
            <a:off x="927898" y="4471079"/>
            <a:ext cx="38466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85"/>
          <p:cNvSpPr/>
          <p:nvPr/>
        </p:nvSpPr>
        <p:spPr>
          <a:xfrm>
            <a:off x="927898" y="4660892"/>
            <a:ext cx="39945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85"/>
          <p:cNvSpPr/>
          <p:nvPr/>
        </p:nvSpPr>
        <p:spPr>
          <a:xfrm>
            <a:off x="927898" y="4843141"/>
            <a:ext cx="4142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85"/>
          <p:cNvSpPr/>
          <p:nvPr/>
        </p:nvSpPr>
        <p:spPr>
          <a:xfrm>
            <a:off x="4826075" y="4073400"/>
            <a:ext cx="3898800" cy="5019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Final Projects &amp; Advanced Topics: </a:t>
            </a:r>
            <a:r>
              <a:rPr b="0" i="0" lang="en" sz="900" u="none" cap="none" strike="noStrike">
                <a:solidFill>
                  <a:srgbClr val="A9B7C0"/>
                </a:solidFill>
                <a:latin typeface="Roboto"/>
                <a:ea typeface="Roboto"/>
                <a:cs typeface="Roboto"/>
                <a:sym typeface="Roboto"/>
              </a:rPr>
              <a:t>Introduction to Tableau and R as well as advanced topics like Hadoop and Machine Learning. Develop a real-world data visualization project.</a:t>
            </a:r>
            <a:endParaRPr b="0" i="0" sz="900" u="none" cap="none" strike="noStrike">
              <a:solidFill>
                <a:srgbClr val="A9B7C0"/>
              </a:solidFill>
              <a:latin typeface="Roboto"/>
              <a:ea typeface="Roboto"/>
              <a:cs typeface="Roboto"/>
              <a:sym typeface="Roboto"/>
            </a:endParaRPr>
          </a:p>
        </p:txBody>
      </p:sp>
      <p:sp>
        <p:nvSpPr>
          <p:cNvPr id="1412" name="Google Shape;1412;p85"/>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Weeks 13–17</a:t>
            </a:r>
            <a:endParaRPr b="1" i="0" sz="1800" u="none" cap="none" strike="noStrike">
              <a:solidFill>
                <a:srgbClr val="000000"/>
              </a:solidFill>
              <a:latin typeface="Roboto"/>
              <a:ea typeface="Roboto"/>
              <a:cs typeface="Roboto"/>
              <a:sym typeface="Roboto"/>
            </a:endParaRPr>
          </a:p>
        </p:txBody>
      </p:sp>
      <p:sp>
        <p:nvSpPr>
          <p:cNvPr id="1413" name="Google Shape;1413;p85"/>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Intro to Data Analytics &amp; Excel Masters: </a:t>
            </a:r>
            <a:r>
              <a:rPr b="0" i="0" lang="en" sz="900" u="none" cap="none" strike="noStrike">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b="0" i="0" sz="900" u="none" cap="none" strike="noStrike">
              <a:solidFill>
                <a:srgbClr val="A9B7C0"/>
              </a:solidFill>
              <a:latin typeface="Roboto"/>
              <a:ea typeface="Roboto"/>
              <a:cs typeface="Roboto"/>
              <a:sym typeface="Roboto"/>
            </a:endParaRPr>
          </a:p>
        </p:txBody>
      </p:sp>
      <p:sp>
        <p:nvSpPr>
          <p:cNvPr id="1414" name="Google Shape;1414;p85"/>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Deep Dive into Databases: </a:t>
            </a:r>
            <a:r>
              <a:rPr b="0" i="0" lang="en" sz="900" u="none" cap="none" strike="noStrike">
                <a:solidFill>
                  <a:srgbClr val="A9B7C0"/>
                </a:solidFill>
                <a:latin typeface="Roboto"/>
                <a:ea typeface="Roboto"/>
                <a:cs typeface="Roboto"/>
                <a:sym typeface="Roboto"/>
              </a:rPr>
              <a:t>Immersion into introductory and advanced work with SQL (PostgreSQL) and noSQL databases (MongoDB). </a:t>
            </a:r>
            <a:endParaRPr b="1" i="0" sz="900" u="none" cap="none" strike="noStrike">
              <a:solidFill>
                <a:srgbClr val="A9B7C0"/>
              </a:solidFill>
              <a:latin typeface="Roboto"/>
              <a:ea typeface="Roboto"/>
              <a:cs typeface="Roboto"/>
              <a:sym typeface="Roboto"/>
            </a:endParaRPr>
          </a:p>
        </p:txBody>
      </p:sp>
      <p:sp>
        <p:nvSpPr>
          <p:cNvPr id="1415" name="Google Shape;1415;p85"/>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Python Data Analytics and Visualization: </a:t>
            </a:r>
            <a:r>
              <a:rPr b="0" i="0" lang="en" sz="900" u="none" cap="none" strike="noStrike">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b="0" i="0" sz="900" u="none" cap="none" strike="noStrike">
              <a:solidFill>
                <a:srgbClr val="A9B7C0"/>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Class Objectives</a:t>
            </a:r>
            <a:endParaRPr/>
          </a:p>
        </p:txBody>
      </p:sp>
      <p:sp>
        <p:nvSpPr>
          <p:cNvPr id="1069" name="Google Shape;1069;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70" name="Google Shape;1070;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071" name="Google Shape;1071;p59"/>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p>
            <a:pPr indent="-317500" lvl="0" marL="457200" rtl="0" algn="l">
              <a:lnSpc>
                <a:spcPct val="100000"/>
              </a:lnSpc>
              <a:spcBef>
                <a:spcPts val="0"/>
              </a:spcBef>
              <a:spcAft>
                <a:spcPts val="0"/>
              </a:spcAft>
              <a:buSzPts val="1400"/>
              <a:buFont typeface="Roboto"/>
              <a:buChar char="●"/>
            </a:pPr>
            <a:r>
              <a:rPr lang="en" sz="2000"/>
              <a:t>Students will:</a:t>
            </a:r>
            <a:endParaRPr/>
          </a:p>
          <a:p>
            <a:pPr indent="-317500" lvl="1" marL="914400" rtl="0" algn="l">
              <a:lnSpc>
                <a:spcPct val="100000"/>
              </a:lnSpc>
              <a:spcBef>
                <a:spcPts val="800"/>
              </a:spcBef>
              <a:spcAft>
                <a:spcPts val="0"/>
              </a:spcAft>
              <a:buSzPts val="1400"/>
              <a:buChar char="○"/>
            </a:pPr>
            <a:r>
              <a:rPr lang="en" sz="2000"/>
              <a:t>Gain an understanding of the course structure and general direction of the program</a:t>
            </a:r>
            <a:endParaRPr/>
          </a:p>
          <a:p>
            <a:pPr indent="-317500" lvl="1" marL="914400" rtl="0" algn="l">
              <a:lnSpc>
                <a:spcPct val="100000"/>
              </a:lnSpc>
              <a:spcBef>
                <a:spcPts val="800"/>
              </a:spcBef>
              <a:spcAft>
                <a:spcPts val="0"/>
              </a:spcAft>
              <a:buSzPts val="1400"/>
              <a:buChar char="○"/>
            </a:pPr>
            <a:r>
              <a:rPr lang="en" sz="2000"/>
              <a:t>Be exposed to high-level analytical strategies and tools</a:t>
            </a:r>
            <a:endParaRPr/>
          </a:p>
          <a:p>
            <a:pPr indent="-317500" lvl="1" marL="914400" rtl="0" algn="l">
              <a:lnSpc>
                <a:spcPct val="100000"/>
              </a:lnSpc>
              <a:spcBef>
                <a:spcPts val="800"/>
              </a:spcBef>
              <a:spcAft>
                <a:spcPts val="0"/>
              </a:spcAft>
              <a:buSzPts val="1400"/>
              <a:buChar char="○"/>
            </a:pPr>
            <a:r>
              <a:rPr lang="en" sz="2000"/>
              <a:t>Introduce themselves and complete icebreaker activities</a:t>
            </a:r>
            <a:endParaRPr/>
          </a:p>
          <a:p>
            <a:pPr indent="0" lvl="1" marL="596900" rtl="0" algn="l">
              <a:lnSpc>
                <a:spcPct val="100000"/>
              </a:lnSpc>
              <a:spcBef>
                <a:spcPts val="800"/>
              </a:spcBef>
              <a:spcAft>
                <a:spcPts val="0"/>
              </a:spcAft>
              <a:buSzPts val="14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p8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graphicFrame>
        <p:nvGraphicFramePr>
          <p:cNvPr id="1421" name="Google Shape;1421;p86"/>
          <p:cNvGraphicFramePr/>
          <p:nvPr/>
        </p:nvGraphicFramePr>
        <p:xfrm>
          <a:off x="390225" y="514242"/>
          <a:ext cx="3000000" cy="3000000"/>
        </p:xfrm>
        <a:graphic>
          <a:graphicData uri="http://schemas.openxmlformats.org/drawingml/2006/table">
            <a:tbl>
              <a:tblPr>
                <a:noFill/>
                <a:tableStyleId>{1C90C4E6-6C38-4202-8681-3F77B574510C}</a:tableStyleId>
              </a:tblPr>
              <a:tblGrid>
                <a:gridCol w="564950"/>
              </a:tblGrid>
              <a:tr h="186075">
                <a:tc>
                  <a:txBody>
                    <a:bodyPr/>
                    <a:lstStyle/>
                    <a:p>
                      <a:pPr indent="0" lvl="0" marL="0" marR="0" rtl="0" algn="r">
                        <a:lnSpc>
                          <a:spcPct val="100000"/>
                        </a:lnSpc>
                        <a:spcBef>
                          <a:spcPts val="0"/>
                        </a:spcBef>
                        <a:spcAft>
                          <a:spcPts val="0"/>
                        </a:spcAft>
                        <a:buClr>
                          <a:srgbClr val="000000"/>
                        </a:buClr>
                        <a:buSzPts val="700"/>
                        <a:buFont typeface="Arial"/>
                        <a:buNone/>
                      </a:pPr>
                      <a:r>
                        <a:rPr b="1" lang="en" sz="700" u="none" cap="none" strike="noStrike"/>
                        <a:t>Week 1</a:t>
                      </a:r>
                      <a:endParaRPr b="1"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8900">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11</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12</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13</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14</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15</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16</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17</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18</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19</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20</a:t>
                      </a:r>
                      <a:endParaRPr sz="700" u="none" cap="none" strike="noStrike"/>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21</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22</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23</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r h="186075">
                <a:tc>
                  <a:txBody>
                    <a:bodyPr/>
                    <a:lstStyle/>
                    <a:p>
                      <a:pPr indent="0" lvl="0" marL="0" marR="0" rtl="0" algn="r">
                        <a:lnSpc>
                          <a:spcPct val="100000"/>
                        </a:lnSpc>
                        <a:spcBef>
                          <a:spcPts val="0"/>
                        </a:spcBef>
                        <a:spcAft>
                          <a:spcPts val="0"/>
                        </a:spcAft>
                        <a:buClr>
                          <a:srgbClr val="000000"/>
                        </a:buClr>
                        <a:buSzPts val="1100"/>
                        <a:buFont typeface="Arial"/>
                        <a:buNone/>
                      </a:pPr>
                      <a:r>
                        <a:rPr b="1" lang="en" sz="700" u="none" cap="none" strike="noStrike">
                          <a:solidFill>
                            <a:srgbClr val="000000"/>
                          </a:solidFill>
                        </a:rPr>
                        <a:t>Week 24</a:t>
                      </a:r>
                      <a:endParaRPr b="1" sz="700" u="none" cap="none" strike="noStrike">
                        <a:solidFill>
                          <a:srgbClr val="000000"/>
                        </a:solidFill>
                      </a:endParaRPr>
                    </a:p>
                  </a:txBody>
                  <a:tcPr marT="36575" marB="0" marR="91425" marL="0">
                    <a:lnL cap="flat" cmpd="sng" w="9525">
                      <a:solidFill>
                        <a:srgbClr val="D9D9D9">
                          <a:alpha val="0"/>
                        </a:srgbClr>
                      </a:solidFill>
                      <a:prstDash val="solid"/>
                      <a:round/>
                      <a:headEnd len="sm" w="sm" type="none"/>
                      <a:tailEnd len="sm" w="sm" type="none"/>
                    </a:lnL>
                    <a:lnR cap="flat" cmpd="sng" w="9525">
                      <a:solidFill>
                        <a:srgbClr val="D9D9D9">
                          <a:alpha val="0"/>
                        </a:srgbClr>
                      </a:solidFill>
                      <a:prstDash val="solid"/>
                      <a:round/>
                      <a:headEnd len="sm" w="sm" type="none"/>
                      <a:tailEnd len="sm" w="sm" type="none"/>
                    </a:lnR>
                    <a:lnT cap="flat" cmpd="sng" w="9525">
                      <a:solidFill>
                        <a:srgbClr val="D9D9D9">
                          <a:alpha val="0"/>
                        </a:srgbClr>
                      </a:solidFill>
                      <a:prstDash val="solid"/>
                      <a:round/>
                      <a:headEnd len="sm" w="sm" type="none"/>
                      <a:tailEnd len="sm" w="sm" type="none"/>
                    </a:lnT>
                    <a:lnB cap="flat" cmpd="sng" w="9525">
                      <a:solidFill>
                        <a:srgbClr val="D9D9D9">
                          <a:alpha val="0"/>
                        </a:srgbClr>
                      </a:solidFill>
                      <a:prstDash val="solid"/>
                      <a:round/>
                      <a:headEnd len="sm" w="sm" type="none"/>
                      <a:tailEnd len="sm" w="sm" type="none"/>
                    </a:lnB>
                  </a:tcPr>
                </a:tc>
              </a:tr>
            </a:tbl>
          </a:graphicData>
        </a:graphic>
      </p:graphicFrame>
      <p:sp>
        <p:nvSpPr>
          <p:cNvPr id="1422" name="Google Shape;1422;p86"/>
          <p:cNvSpPr/>
          <p:nvPr/>
        </p:nvSpPr>
        <p:spPr>
          <a:xfrm>
            <a:off x="925150" y="564014"/>
            <a:ext cx="7398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86"/>
          <p:cNvSpPr/>
          <p:nvPr/>
        </p:nvSpPr>
        <p:spPr>
          <a:xfrm>
            <a:off x="927898" y="750657"/>
            <a:ext cx="887700" cy="1152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86"/>
          <p:cNvSpPr/>
          <p:nvPr/>
        </p:nvSpPr>
        <p:spPr>
          <a:xfrm>
            <a:off x="927898" y="937300"/>
            <a:ext cx="1035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86"/>
          <p:cNvSpPr/>
          <p:nvPr/>
        </p:nvSpPr>
        <p:spPr>
          <a:xfrm>
            <a:off x="927898" y="1118253"/>
            <a:ext cx="1183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86"/>
          <p:cNvSpPr/>
          <p:nvPr/>
        </p:nvSpPr>
        <p:spPr>
          <a:xfrm>
            <a:off x="927898" y="1304896"/>
            <a:ext cx="13314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86"/>
          <p:cNvSpPr/>
          <p:nvPr/>
        </p:nvSpPr>
        <p:spPr>
          <a:xfrm>
            <a:off x="927898" y="1491540"/>
            <a:ext cx="14793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86"/>
          <p:cNvSpPr/>
          <p:nvPr/>
        </p:nvSpPr>
        <p:spPr>
          <a:xfrm>
            <a:off x="927898" y="1678183"/>
            <a:ext cx="16275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86"/>
          <p:cNvSpPr/>
          <p:nvPr/>
        </p:nvSpPr>
        <p:spPr>
          <a:xfrm>
            <a:off x="927898" y="1864826"/>
            <a:ext cx="17754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86"/>
          <p:cNvSpPr/>
          <p:nvPr/>
        </p:nvSpPr>
        <p:spPr>
          <a:xfrm>
            <a:off x="927898" y="2051470"/>
            <a:ext cx="19230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86"/>
          <p:cNvSpPr/>
          <p:nvPr/>
        </p:nvSpPr>
        <p:spPr>
          <a:xfrm>
            <a:off x="927898" y="2232422"/>
            <a:ext cx="20712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86"/>
          <p:cNvSpPr/>
          <p:nvPr/>
        </p:nvSpPr>
        <p:spPr>
          <a:xfrm>
            <a:off x="927898" y="2425408"/>
            <a:ext cx="22191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86"/>
          <p:cNvSpPr/>
          <p:nvPr/>
        </p:nvSpPr>
        <p:spPr>
          <a:xfrm>
            <a:off x="927898" y="2607657"/>
            <a:ext cx="2367000" cy="11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86"/>
          <p:cNvSpPr/>
          <p:nvPr/>
        </p:nvSpPr>
        <p:spPr>
          <a:xfrm>
            <a:off x="925150" y="2799498"/>
            <a:ext cx="25152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86"/>
          <p:cNvSpPr/>
          <p:nvPr/>
        </p:nvSpPr>
        <p:spPr>
          <a:xfrm>
            <a:off x="927898" y="2986141"/>
            <a:ext cx="2662800" cy="1152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86"/>
          <p:cNvSpPr/>
          <p:nvPr/>
        </p:nvSpPr>
        <p:spPr>
          <a:xfrm>
            <a:off x="927898" y="3172785"/>
            <a:ext cx="28107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86"/>
          <p:cNvSpPr/>
          <p:nvPr/>
        </p:nvSpPr>
        <p:spPr>
          <a:xfrm>
            <a:off x="927898" y="3353737"/>
            <a:ext cx="29589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86"/>
          <p:cNvSpPr/>
          <p:nvPr/>
        </p:nvSpPr>
        <p:spPr>
          <a:xfrm>
            <a:off x="927898" y="3540380"/>
            <a:ext cx="3106800" cy="1155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86"/>
          <p:cNvSpPr/>
          <p:nvPr/>
        </p:nvSpPr>
        <p:spPr>
          <a:xfrm>
            <a:off x="927898" y="3727024"/>
            <a:ext cx="32550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86"/>
          <p:cNvSpPr/>
          <p:nvPr/>
        </p:nvSpPr>
        <p:spPr>
          <a:xfrm>
            <a:off x="927898" y="3913667"/>
            <a:ext cx="34023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86"/>
          <p:cNvSpPr/>
          <p:nvPr/>
        </p:nvSpPr>
        <p:spPr>
          <a:xfrm>
            <a:off x="927898" y="4103484"/>
            <a:ext cx="3550500" cy="1152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86"/>
          <p:cNvSpPr/>
          <p:nvPr/>
        </p:nvSpPr>
        <p:spPr>
          <a:xfrm>
            <a:off x="927898" y="4290127"/>
            <a:ext cx="36984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86"/>
          <p:cNvSpPr/>
          <p:nvPr/>
        </p:nvSpPr>
        <p:spPr>
          <a:xfrm>
            <a:off x="927898" y="4471079"/>
            <a:ext cx="38466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86"/>
          <p:cNvSpPr/>
          <p:nvPr/>
        </p:nvSpPr>
        <p:spPr>
          <a:xfrm>
            <a:off x="927898" y="4660892"/>
            <a:ext cx="39945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86"/>
          <p:cNvSpPr/>
          <p:nvPr/>
        </p:nvSpPr>
        <p:spPr>
          <a:xfrm>
            <a:off x="927898" y="4843141"/>
            <a:ext cx="4142100" cy="115500"/>
          </a:xfrm>
          <a:prstGeom prst="roundRect">
            <a:avLst>
              <a:gd fmla="val 16667" name="adj"/>
            </a:avLst>
          </a:prstGeom>
          <a:solidFill>
            <a:srgbClr val="FF0000">
              <a:alpha val="71372"/>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86"/>
          <p:cNvSpPr/>
          <p:nvPr/>
        </p:nvSpPr>
        <p:spPr>
          <a:xfrm>
            <a:off x="5070000" y="3727077"/>
            <a:ext cx="3698400" cy="933900"/>
          </a:xfrm>
          <a:prstGeom prst="round2DiagRect">
            <a:avLst>
              <a:gd fmla="val 16667" name="adj1"/>
              <a:gd fmla="val 0" name="adj2"/>
            </a:avLst>
          </a:prstGeom>
          <a:solidFill>
            <a:srgbClr val="FFFFFF"/>
          </a:solidFill>
          <a:ln cap="flat" cmpd="sng" w="9525">
            <a:solidFill>
              <a:srgbClr val="000000"/>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rgbClr val="000000"/>
                </a:solidFill>
                <a:latin typeface="Roboto"/>
                <a:ea typeface="Roboto"/>
                <a:cs typeface="Roboto"/>
                <a:sym typeface="Roboto"/>
              </a:rPr>
              <a:t>Final Projects &amp; Advanced Topics: </a:t>
            </a:r>
            <a:r>
              <a:rPr b="0" i="0" lang="en" sz="1200" u="none" cap="none" strike="noStrike">
                <a:solidFill>
                  <a:srgbClr val="000000"/>
                </a:solidFill>
                <a:latin typeface="Roboto"/>
                <a:ea typeface="Roboto"/>
                <a:cs typeface="Roboto"/>
                <a:sym typeface="Roboto"/>
              </a:rPr>
              <a:t>Introduction Tableau and R as well as advanced topics like Hadoop and Machine Learning. Develop a real-world data visualization project.</a:t>
            </a:r>
            <a:endParaRPr b="0" i="0" sz="1200" u="none" cap="none" strike="noStrike">
              <a:solidFill>
                <a:srgbClr val="000000"/>
              </a:solidFill>
              <a:latin typeface="Roboto"/>
              <a:ea typeface="Roboto"/>
              <a:cs typeface="Roboto"/>
              <a:sym typeface="Roboto"/>
            </a:endParaRPr>
          </a:p>
        </p:txBody>
      </p:sp>
      <p:sp>
        <p:nvSpPr>
          <p:cNvPr id="1447" name="Google Shape;1447;p86"/>
          <p:cNvSpPr txBox="1"/>
          <p:nvPr>
            <p:ph type="title"/>
          </p:nvPr>
        </p:nvSpPr>
        <p:spPr>
          <a:xfrm>
            <a:off x="55900" y="-40800"/>
            <a:ext cx="9168600" cy="533700"/>
          </a:xfrm>
          <a:prstGeom prst="rect">
            <a:avLst/>
          </a:prstGeom>
          <a:noFill/>
          <a:ln>
            <a:noFill/>
          </a:ln>
        </p:spPr>
        <p:txBody>
          <a:bodyPr anchorCtr="0" anchor="b" bIns="91425" lIns="457200"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Weeks 18–24</a:t>
            </a:r>
            <a:endParaRPr b="1" i="0" sz="1800" u="none" cap="none" strike="noStrike">
              <a:solidFill>
                <a:srgbClr val="000000"/>
              </a:solidFill>
              <a:latin typeface="Roboto"/>
              <a:ea typeface="Roboto"/>
              <a:cs typeface="Roboto"/>
              <a:sym typeface="Roboto"/>
            </a:endParaRPr>
          </a:p>
        </p:txBody>
      </p:sp>
      <p:sp>
        <p:nvSpPr>
          <p:cNvPr id="1448" name="Google Shape;1448;p86"/>
          <p:cNvSpPr/>
          <p:nvPr/>
        </p:nvSpPr>
        <p:spPr>
          <a:xfrm>
            <a:off x="1928550" y="441925"/>
            <a:ext cx="5191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Intro to Data Analytics &amp; Excel Masters: </a:t>
            </a:r>
            <a:r>
              <a:rPr b="0" i="0" lang="en" sz="900" u="none" cap="none" strike="noStrike">
                <a:solidFill>
                  <a:srgbClr val="A9B7C0"/>
                </a:solidFill>
                <a:latin typeface="Roboto"/>
                <a:ea typeface="Roboto"/>
                <a:cs typeface="Roboto"/>
                <a:sym typeface="Roboto"/>
              </a:rPr>
              <a:t>Introduction to the high-level concepts of data analytics and real-world data crunching with Excel formulas, pivot tables, and conditional formatting.</a:t>
            </a:r>
            <a:endParaRPr b="0" i="0" sz="900" u="none" cap="none" strike="noStrike">
              <a:solidFill>
                <a:srgbClr val="A9B7C0"/>
              </a:solidFill>
              <a:latin typeface="Roboto"/>
              <a:ea typeface="Roboto"/>
              <a:cs typeface="Roboto"/>
              <a:sym typeface="Roboto"/>
            </a:endParaRPr>
          </a:p>
        </p:txBody>
      </p:sp>
      <p:sp>
        <p:nvSpPr>
          <p:cNvPr id="1449" name="Google Shape;1449;p86"/>
          <p:cNvSpPr/>
          <p:nvPr/>
        </p:nvSpPr>
        <p:spPr>
          <a:xfrm>
            <a:off x="3221950" y="2104613"/>
            <a:ext cx="4057500" cy="4173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Deep Dive into Databases: </a:t>
            </a:r>
            <a:r>
              <a:rPr b="0" i="0" lang="en" sz="900" u="none" cap="none" strike="noStrike">
                <a:solidFill>
                  <a:srgbClr val="A9B7C0"/>
                </a:solidFill>
                <a:latin typeface="Roboto"/>
                <a:ea typeface="Roboto"/>
                <a:cs typeface="Roboto"/>
                <a:sym typeface="Roboto"/>
              </a:rPr>
              <a:t>Immersion into introductory and advanced work with SQL (PostgreSQL) and noSQL databases (MongoDB). </a:t>
            </a:r>
            <a:endParaRPr b="1" i="0" sz="900" u="none" cap="none" strike="noStrike">
              <a:solidFill>
                <a:srgbClr val="A9B7C0"/>
              </a:solidFill>
              <a:latin typeface="Roboto"/>
              <a:ea typeface="Roboto"/>
              <a:cs typeface="Roboto"/>
              <a:sym typeface="Roboto"/>
            </a:endParaRPr>
          </a:p>
        </p:txBody>
      </p:sp>
      <p:sp>
        <p:nvSpPr>
          <p:cNvPr id="1450" name="Google Shape;1450;p86"/>
          <p:cNvSpPr/>
          <p:nvPr/>
        </p:nvSpPr>
        <p:spPr>
          <a:xfrm>
            <a:off x="3966150" y="2928975"/>
            <a:ext cx="3913800" cy="5304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Web-Based Data Visualization: </a:t>
            </a:r>
            <a:r>
              <a:rPr b="0" i="0" lang="en" sz="900" u="none" cap="none" strike="noStrike">
                <a:solidFill>
                  <a:srgbClr val="A9B7C0"/>
                </a:solidFill>
                <a:latin typeface="Roboto"/>
                <a:ea typeface="Roboto"/>
                <a:cs typeface="Roboto"/>
                <a:sym typeface="Roboto"/>
              </a:rPr>
              <a:t>Introduction to the fundamental tools of web development (HTML, CSS, JavaScript) and advanced libraries that are useful for data visualization (D3.js, Leaflet.js). </a:t>
            </a:r>
            <a:endParaRPr b="0" i="0" sz="900" u="none" cap="none" strike="noStrike">
              <a:solidFill>
                <a:srgbClr val="A9B7C0"/>
              </a:solidFill>
              <a:latin typeface="Roboto"/>
              <a:ea typeface="Roboto"/>
              <a:cs typeface="Roboto"/>
              <a:sym typeface="Roboto"/>
            </a:endParaRPr>
          </a:p>
        </p:txBody>
      </p:sp>
      <p:sp>
        <p:nvSpPr>
          <p:cNvPr id="1451" name="Google Shape;1451;p86"/>
          <p:cNvSpPr/>
          <p:nvPr/>
        </p:nvSpPr>
        <p:spPr>
          <a:xfrm>
            <a:off x="2672275" y="1243500"/>
            <a:ext cx="4817400" cy="533700"/>
          </a:xfrm>
          <a:prstGeom prst="round2DiagRect">
            <a:avLst>
              <a:gd fmla="val 16667" name="adj1"/>
              <a:gd fmla="val 0" name="adj2"/>
            </a:avLst>
          </a:prstGeom>
          <a:noFill/>
          <a:ln cap="flat" cmpd="sng" w="9525">
            <a:solidFill>
              <a:srgbClr val="A9B7C0"/>
            </a:solidFill>
            <a:prstDash val="solid"/>
            <a:round/>
            <a:headEnd len="sm" w="sm" type="none"/>
            <a:tailEnd len="sm" w="sm" type="none"/>
          </a:ln>
        </p:spPr>
        <p:txBody>
          <a:bodyPr anchorCtr="0" anchor="ctr" bIns="27425" lIns="27425" spcFirstLastPara="1" rIns="27425" wrap="square" tIns="27425">
            <a:noAutofit/>
          </a:bodyPr>
          <a:lstStyle/>
          <a:p>
            <a:pPr indent="0" lvl="0" marL="73152" marR="0" rtl="0" algn="l">
              <a:lnSpc>
                <a:spcPct val="100000"/>
              </a:lnSpc>
              <a:spcBef>
                <a:spcPts val="0"/>
              </a:spcBef>
              <a:spcAft>
                <a:spcPts val="0"/>
              </a:spcAft>
              <a:buClr>
                <a:srgbClr val="000000"/>
              </a:buClr>
              <a:buSzPts val="900"/>
              <a:buFont typeface="Arial"/>
              <a:buNone/>
            </a:pPr>
            <a:r>
              <a:rPr b="1" i="0" lang="en" sz="900" u="none" cap="none" strike="noStrike">
                <a:solidFill>
                  <a:srgbClr val="A9B7C0"/>
                </a:solidFill>
                <a:latin typeface="Roboto"/>
                <a:ea typeface="Roboto"/>
                <a:cs typeface="Roboto"/>
                <a:sym typeface="Roboto"/>
              </a:rPr>
              <a:t>Python Data Analytics and Visualization: </a:t>
            </a:r>
            <a:r>
              <a:rPr b="0" i="0" lang="en" sz="900" u="none" cap="none" strike="noStrike">
                <a:solidFill>
                  <a:srgbClr val="A9B7C0"/>
                </a:solidFill>
                <a:latin typeface="Roboto"/>
                <a:ea typeface="Roboto"/>
                <a:cs typeface="Roboto"/>
                <a:sym typeface="Roboto"/>
              </a:rPr>
              <a:t>Thorough crash course on Python programming, followed by multiple weeks of data processing using advanced libraries like NumPy, pandas, Matplotlib, Seaborn, and Beautiful Soup. </a:t>
            </a:r>
            <a:endParaRPr b="0" i="0" sz="900" u="none" cap="none" strike="noStrike">
              <a:solidFill>
                <a:srgbClr val="A9B7C0"/>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sp>
        <p:nvSpPr>
          <p:cNvPr id="1456" name="Google Shape;1456;p8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Example Activity</a:t>
            </a:r>
            <a:endParaRPr/>
          </a:p>
        </p:txBody>
      </p:sp>
      <p:sp>
        <p:nvSpPr>
          <p:cNvPr id="1457" name="Google Shape;1457;p8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58" name="Google Shape;1458;p8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88"/>
          <p:cNvSpPr txBox="1"/>
          <p:nvPr>
            <p:ph idx="2" type="title"/>
          </p:nvPr>
        </p:nvSpPr>
        <p:spPr>
          <a:xfrm>
            <a:off x="274350" y="735650"/>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Example Activity: </a:t>
            </a:r>
            <a:br>
              <a:rPr lang="en" sz="3000">
                <a:latin typeface="Roboto Light"/>
                <a:ea typeface="Roboto Light"/>
                <a:cs typeface="Roboto Light"/>
                <a:sym typeface="Roboto Light"/>
              </a:rPr>
            </a:br>
            <a:r>
              <a:rPr lang="en" sz="3000">
                <a:latin typeface="Roboto Light"/>
                <a:ea typeface="Roboto Light"/>
                <a:cs typeface="Roboto Light"/>
                <a:sym typeface="Roboto Light"/>
              </a:rPr>
              <a:t>Banking Deserts</a:t>
            </a:r>
            <a:endParaRPr sz="3000">
              <a:latin typeface="Roboto Light"/>
              <a:ea typeface="Roboto Light"/>
              <a:cs typeface="Roboto Light"/>
              <a:sym typeface="Roboto Light"/>
            </a:endParaRPr>
          </a:p>
          <a:p>
            <a:pPr indent="0" lvl="0" marL="0" rtl="0" algn="l">
              <a:lnSpc>
                <a:spcPct val="100000"/>
              </a:lnSpc>
              <a:spcBef>
                <a:spcPts val="800"/>
              </a:spcBef>
              <a:spcAft>
                <a:spcPts val="0"/>
              </a:spcAft>
              <a:buSzPts val="1800"/>
              <a:buNone/>
            </a:pPr>
            <a:r>
              <a:rPr lang="en" sz="1800">
                <a:latin typeface="Roboto Light"/>
                <a:ea typeface="Roboto Light"/>
                <a:cs typeface="Roboto Light"/>
                <a:sym typeface="Roboto Light"/>
              </a:rPr>
              <a:t>In this activity, you will use a variety of public demographic data and APIs to explain many </a:t>
            </a:r>
            <a:br>
              <a:rPr lang="en" sz="1800">
                <a:latin typeface="Roboto Light"/>
                <a:ea typeface="Roboto Light"/>
                <a:cs typeface="Roboto Light"/>
                <a:sym typeface="Roboto Light"/>
              </a:rPr>
            </a:br>
            <a:r>
              <a:rPr lang="en" sz="1800">
                <a:latin typeface="Roboto Light"/>
                <a:ea typeface="Roboto Light"/>
                <a:cs typeface="Roboto Light"/>
                <a:sym typeface="Roboto Light"/>
              </a:rPr>
              <a:t>real-world social phenomena. Utilize data from sources like the U.S. Census, Google Maps, and more to find insights on poverty, discrimination, and the impact of changing economies.</a:t>
            </a:r>
            <a:endParaRPr sz="1800">
              <a:latin typeface="Roboto Light"/>
              <a:ea typeface="Roboto Light"/>
              <a:cs typeface="Roboto Light"/>
              <a:sym typeface="Roboto Light"/>
            </a:endParaRPr>
          </a:p>
          <a:p>
            <a:pPr indent="0" lvl="0" marL="0" rtl="0" algn="l">
              <a:lnSpc>
                <a:spcPct val="100000"/>
              </a:lnSpc>
              <a:spcBef>
                <a:spcPts val="800"/>
              </a:spcBef>
              <a:spcAft>
                <a:spcPts val="0"/>
              </a:spcAft>
              <a:buSzPts val="1800"/>
              <a:buNone/>
            </a:pPr>
            <a:r>
              <a:t/>
            </a:r>
            <a:endParaRPr sz="1800">
              <a:latin typeface="Roboto Light"/>
              <a:ea typeface="Roboto Light"/>
              <a:cs typeface="Roboto Light"/>
              <a:sym typeface="Roboto Light"/>
            </a:endParaRPr>
          </a:p>
          <a:p>
            <a:pPr indent="0" lvl="0" marL="0" rtl="0" algn="l">
              <a:lnSpc>
                <a:spcPct val="100000"/>
              </a:lnSpc>
              <a:spcBef>
                <a:spcPts val="800"/>
              </a:spcBef>
              <a:spcAft>
                <a:spcPts val="800"/>
              </a:spcAft>
              <a:buSzPts val="1800"/>
              <a:buNone/>
            </a:pPr>
            <a:r>
              <a:t/>
            </a:r>
            <a:endParaRPr b="1" sz="1800"/>
          </a:p>
        </p:txBody>
      </p:sp>
      <p:sp>
        <p:nvSpPr>
          <p:cNvPr id="1464" name="Google Shape;1464;p8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65" name="Google Shape;1465;p8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66" name="Google Shape;1466;p8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20 minutes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8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72" name="Google Shape;1472;p8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73" name="Google Shape;1473;p8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Helpful Tips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7" name="Shape 1477"/>
        <p:cNvGrpSpPr/>
        <p:nvPr/>
      </p:nvGrpSpPr>
      <p:grpSpPr>
        <a:xfrm>
          <a:off x="0" y="0"/>
          <a:ext cx="0" cy="0"/>
          <a:chOff x="0" y="0"/>
          <a:chExt cx="0" cy="0"/>
        </a:xfrm>
      </p:grpSpPr>
      <p:sp>
        <p:nvSpPr>
          <p:cNvPr id="1478" name="Google Shape;1478;p9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79" name="Google Shape;1479;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480" name="Google Shape;1480;p90"/>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81" name="Google Shape;1481;p90"/>
          <p:cNvSpPr txBox="1"/>
          <p:nvPr/>
        </p:nvSpPr>
        <p:spPr>
          <a:xfrm>
            <a:off x="409425" y="489350"/>
            <a:ext cx="3001500" cy="12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Embrace your </a:t>
            </a:r>
            <a:br>
              <a:rPr b="0" i="0" lang="en" sz="3000" u="none" cap="none" strike="noStrike">
                <a:solidFill>
                  <a:srgbClr val="FFFFFF"/>
                </a:solidFill>
                <a:latin typeface="Roboto"/>
                <a:ea typeface="Roboto"/>
                <a:cs typeface="Roboto"/>
                <a:sym typeface="Roboto"/>
              </a:rPr>
            </a:br>
            <a:r>
              <a:rPr b="0" i="0" lang="en" sz="3000" u="none" cap="none" strike="noStrike">
                <a:solidFill>
                  <a:srgbClr val="FFFFFF"/>
                </a:solidFill>
                <a:latin typeface="Roboto"/>
                <a:ea typeface="Roboto"/>
                <a:cs typeface="Roboto"/>
                <a:sym typeface="Roboto"/>
              </a:rPr>
              <a:t>inner toddler.</a:t>
            </a:r>
            <a:endParaRPr b="0" i="0" sz="3000" u="none" cap="none" strike="noStrike">
              <a:solidFill>
                <a:srgbClr val="FFFF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pic>
        <p:nvPicPr>
          <p:cNvPr id="1486" name="Google Shape;1486;p91"/>
          <p:cNvPicPr preferRelativeResize="0"/>
          <p:nvPr/>
        </p:nvPicPr>
        <p:blipFill rotWithShape="1">
          <a:blip r:embed="rId3">
            <a:alphaModFix/>
          </a:blip>
          <a:srcRect b="7869" l="0" r="0" t="7862"/>
          <a:stretch/>
        </p:blipFill>
        <p:spPr>
          <a:xfrm>
            <a:off x="209398" y="0"/>
            <a:ext cx="8740703" cy="4916649"/>
          </a:xfrm>
          <a:prstGeom prst="rect">
            <a:avLst/>
          </a:prstGeom>
          <a:noFill/>
          <a:ln>
            <a:noFill/>
          </a:ln>
        </p:spPr>
      </p:pic>
      <p:sp>
        <p:nvSpPr>
          <p:cNvPr id="1487" name="Google Shape;1487;p9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88" name="Google Shape;1488;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89" name="Google Shape;1489;p91"/>
          <p:cNvSpPr txBox="1"/>
          <p:nvPr/>
        </p:nvSpPr>
        <p:spPr>
          <a:xfrm>
            <a:off x="409425" y="489350"/>
            <a:ext cx="3983700" cy="12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000" u="none" cap="none" strike="noStrike">
                <a:solidFill>
                  <a:schemeClr val="dk1"/>
                </a:solidFill>
                <a:latin typeface="Roboto Light"/>
                <a:ea typeface="Roboto Light"/>
                <a:cs typeface="Roboto Light"/>
                <a:sym typeface="Roboto Light"/>
              </a:rPr>
              <a:t>Brace yourself for </a:t>
            </a:r>
            <a:r>
              <a:rPr b="1" i="0" lang="en" sz="3000" u="none" cap="none" strike="noStrike">
                <a:solidFill>
                  <a:schemeClr val="dk1"/>
                </a:solidFill>
                <a:latin typeface="Roboto"/>
                <a:ea typeface="Roboto"/>
                <a:cs typeface="Roboto"/>
                <a:sym typeface="Roboto"/>
              </a:rPr>
              <a:t>doubt</a:t>
            </a:r>
            <a:r>
              <a:rPr b="0" i="0" lang="en" sz="3000" u="none" cap="none" strike="noStrike">
                <a:solidFill>
                  <a:schemeClr val="dk1"/>
                </a:solidFill>
                <a:latin typeface="Roboto Light"/>
                <a:ea typeface="Roboto Light"/>
                <a:cs typeface="Roboto Light"/>
                <a:sym typeface="Roboto Light"/>
              </a:rPr>
              <a:t>, </a:t>
            </a:r>
            <a:r>
              <a:rPr b="1" i="0" lang="en" sz="3000" u="none" cap="none" strike="noStrike">
                <a:solidFill>
                  <a:schemeClr val="dk1"/>
                </a:solidFill>
                <a:latin typeface="Roboto"/>
                <a:ea typeface="Roboto"/>
                <a:cs typeface="Roboto"/>
                <a:sym typeface="Roboto"/>
              </a:rPr>
              <a:t>challenge</a:t>
            </a:r>
            <a:r>
              <a:rPr b="0" i="0" lang="en" sz="3000" u="none" cap="none" strike="noStrike">
                <a:solidFill>
                  <a:schemeClr val="dk1"/>
                </a:solidFill>
                <a:latin typeface="Roboto Light"/>
                <a:ea typeface="Roboto Light"/>
                <a:cs typeface="Roboto Light"/>
                <a:sym typeface="Roboto Light"/>
              </a:rPr>
              <a:t>, </a:t>
            </a:r>
            <a:br>
              <a:rPr b="0" i="0" lang="en" sz="3000" u="none" cap="none" strike="noStrike">
                <a:solidFill>
                  <a:schemeClr val="dk1"/>
                </a:solidFill>
                <a:latin typeface="Roboto Light"/>
                <a:ea typeface="Roboto Light"/>
                <a:cs typeface="Roboto Light"/>
                <a:sym typeface="Roboto Light"/>
              </a:rPr>
            </a:br>
            <a:r>
              <a:rPr b="0" i="0" lang="en" sz="3000" u="none" cap="none" strike="noStrike">
                <a:solidFill>
                  <a:schemeClr val="dk1"/>
                </a:solidFill>
                <a:latin typeface="Roboto Light"/>
                <a:ea typeface="Roboto Light"/>
                <a:cs typeface="Roboto Light"/>
                <a:sym typeface="Roboto Light"/>
              </a:rPr>
              <a:t>and </a:t>
            </a:r>
            <a:r>
              <a:rPr b="1" i="0" lang="en" sz="3000" u="none" cap="none" strike="noStrike">
                <a:solidFill>
                  <a:schemeClr val="dk1"/>
                </a:solidFill>
                <a:latin typeface="Roboto"/>
                <a:ea typeface="Roboto"/>
                <a:cs typeface="Roboto"/>
                <a:sym typeface="Roboto"/>
              </a:rPr>
              <a:t>confusion.</a:t>
            </a:r>
            <a:endParaRPr b="1" i="0" sz="30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FFFF"/>
              </a:solidFill>
              <a:latin typeface="Roboto Light"/>
              <a:ea typeface="Roboto Light"/>
              <a:cs typeface="Roboto Light"/>
              <a:sym typeface="Robo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3" name="Shape 1493"/>
        <p:cNvGrpSpPr/>
        <p:nvPr/>
      </p:nvGrpSpPr>
      <p:grpSpPr>
        <a:xfrm>
          <a:off x="0" y="0"/>
          <a:ext cx="0" cy="0"/>
          <a:chOff x="0" y="0"/>
          <a:chExt cx="0" cy="0"/>
        </a:xfrm>
      </p:grpSpPr>
      <p:pic>
        <p:nvPicPr>
          <p:cNvPr id="1494" name="Google Shape;1494;p92"/>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495" name="Google Shape;1495;p9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496" name="Google Shape;149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497" name="Google Shape;1497;p92"/>
          <p:cNvSpPr txBox="1"/>
          <p:nvPr/>
        </p:nvSpPr>
        <p:spPr>
          <a:xfrm>
            <a:off x="368475" y="366575"/>
            <a:ext cx="5361900" cy="12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Roboto Light"/>
                <a:ea typeface="Roboto Light"/>
                <a:cs typeface="Roboto Light"/>
                <a:sym typeface="Roboto Light"/>
              </a:rPr>
              <a:t>Relish the </a:t>
            </a:r>
            <a:r>
              <a:rPr b="1" i="0" lang="en" sz="3000" u="none" cap="none" strike="noStrike">
                <a:solidFill>
                  <a:schemeClr val="dk1"/>
                </a:solidFill>
                <a:latin typeface="Roboto"/>
                <a:ea typeface="Roboto"/>
                <a:cs typeface="Roboto"/>
                <a:sym typeface="Roboto"/>
              </a:rPr>
              <a:t>novice experience </a:t>
            </a:r>
            <a:r>
              <a:rPr b="0" i="0" lang="en" sz="3000" u="none" cap="none" strike="noStrike">
                <a:solidFill>
                  <a:schemeClr val="dk1"/>
                </a:solidFill>
                <a:latin typeface="Roboto Light"/>
                <a:ea typeface="Roboto Light"/>
                <a:cs typeface="Roboto Light"/>
                <a:sym typeface="Roboto Light"/>
              </a:rPr>
              <a:t>and expect a lot of </a:t>
            </a:r>
            <a:br>
              <a:rPr b="0" i="0" lang="en" sz="3000" u="none" cap="none" strike="noStrike">
                <a:solidFill>
                  <a:schemeClr val="dk1"/>
                </a:solidFill>
                <a:latin typeface="Roboto Light"/>
                <a:ea typeface="Roboto Light"/>
                <a:cs typeface="Roboto Light"/>
                <a:sym typeface="Roboto Light"/>
              </a:rPr>
            </a:br>
            <a:r>
              <a:rPr b="1" i="0" lang="en" sz="3000" u="none" cap="none" strike="noStrike">
                <a:solidFill>
                  <a:schemeClr val="dk1"/>
                </a:solidFill>
                <a:latin typeface="Roboto"/>
                <a:ea typeface="Roboto"/>
                <a:cs typeface="Roboto"/>
                <a:sym typeface="Roboto"/>
              </a:rPr>
              <a:t>lightbulb moments.</a:t>
            </a:r>
            <a:endParaRPr b="1" i="0" sz="3000" u="none" cap="none" strike="noStrike">
              <a:solidFill>
                <a:srgbClr val="FFFFFF"/>
              </a:solidFill>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1" name="Shape 1501"/>
        <p:cNvGrpSpPr/>
        <p:nvPr/>
      </p:nvGrpSpPr>
      <p:grpSpPr>
        <a:xfrm>
          <a:off x="0" y="0"/>
          <a:ext cx="0" cy="0"/>
          <a:chOff x="0" y="0"/>
          <a:chExt cx="0" cy="0"/>
        </a:xfrm>
      </p:grpSpPr>
      <p:sp>
        <p:nvSpPr>
          <p:cNvPr id="1502" name="Google Shape;1502;p9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03" name="Google Shape;1503;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504" name="Google Shape;1504;p93"/>
          <p:cNvPicPr preferRelativeResize="0"/>
          <p:nvPr/>
        </p:nvPicPr>
        <p:blipFill rotWithShape="1">
          <a:blip r:embed="rId3">
            <a:alphaModFix/>
          </a:blip>
          <a:srcRect b="0" l="0" r="0" t="0"/>
          <a:stretch/>
        </p:blipFill>
        <p:spPr>
          <a:xfrm>
            <a:off x="0" y="0"/>
            <a:ext cx="9144005" cy="5143500"/>
          </a:xfrm>
          <a:prstGeom prst="rect">
            <a:avLst/>
          </a:prstGeom>
          <a:noFill/>
          <a:ln>
            <a:noFill/>
          </a:ln>
        </p:spPr>
      </p:pic>
      <p:sp>
        <p:nvSpPr>
          <p:cNvPr id="1505" name="Google Shape;1505;p93"/>
          <p:cNvSpPr txBox="1"/>
          <p:nvPr/>
        </p:nvSpPr>
        <p:spPr>
          <a:xfrm>
            <a:off x="382125" y="304000"/>
            <a:ext cx="5566500" cy="12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Form a community </a:t>
            </a:r>
            <a:br>
              <a:rPr b="0" i="0" lang="en" sz="3000" u="none" cap="none" strike="noStrike">
                <a:solidFill>
                  <a:srgbClr val="FFFFFF"/>
                </a:solidFill>
                <a:latin typeface="Roboto"/>
                <a:ea typeface="Roboto"/>
                <a:cs typeface="Roboto"/>
                <a:sym typeface="Roboto"/>
              </a:rPr>
            </a:br>
            <a:r>
              <a:rPr b="0" i="0" lang="en" sz="3000" u="none" cap="none" strike="noStrike">
                <a:solidFill>
                  <a:srgbClr val="FFFFFF"/>
                </a:solidFill>
                <a:latin typeface="Roboto"/>
                <a:ea typeface="Roboto"/>
                <a:cs typeface="Roboto"/>
                <a:sym typeface="Roboto"/>
              </a:rPr>
              <a:t>with your classmates.</a:t>
            </a:r>
            <a:endParaRPr b="0" i="0" sz="3000" u="none" cap="none" strike="noStrike">
              <a:solidFill>
                <a:srgbClr val="FFFFFF"/>
              </a:solidFill>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9" name="Shape 1509"/>
        <p:cNvGrpSpPr/>
        <p:nvPr/>
      </p:nvGrpSpPr>
      <p:grpSpPr>
        <a:xfrm>
          <a:off x="0" y="0"/>
          <a:ext cx="0" cy="0"/>
          <a:chOff x="0" y="0"/>
          <a:chExt cx="0" cy="0"/>
        </a:xfrm>
      </p:grpSpPr>
      <p:pic>
        <p:nvPicPr>
          <p:cNvPr id="1510" name="Google Shape;1510;p94"/>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1511" name="Google Shape;1511;p9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12" name="Google Shape;151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13" name="Google Shape;1513;p94"/>
          <p:cNvSpPr txBox="1"/>
          <p:nvPr/>
        </p:nvSpPr>
        <p:spPr>
          <a:xfrm>
            <a:off x="300250" y="148300"/>
            <a:ext cx="7971900" cy="12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Roboto Light"/>
                <a:ea typeface="Roboto Light"/>
                <a:cs typeface="Roboto Light"/>
                <a:sym typeface="Roboto Light"/>
              </a:rPr>
              <a:t>There is no shortcut. </a:t>
            </a:r>
            <a:endParaRPr b="0" i="0" sz="30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dk1"/>
                </a:solidFill>
                <a:latin typeface="Roboto Light"/>
                <a:ea typeface="Roboto Light"/>
                <a:cs typeface="Roboto Light"/>
                <a:sym typeface="Roboto Light"/>
              </a:rPr>
              <a:t>You’ve got to </a:t>
            </a:r>
            <a:r>
              <a:rPr b="1" i="0" lang="en" sz="3000" u="none" cap="none" strike="noStrike">
                <a:solidFill>
                  <a:schemeClr val="dk1"/>
                </a:solidFill>
                <a:latin typeface="Roboto"/>
                <a:ea typeface="Roboto"/>
                <a:cs typeface="Roboto"/>
                <a:sym typeface="Roboto"/>
              </a:rPr>
              <a:t>put in the hours!</a:t>
            </a:r>
            <a:endParaRPr b="1" i="0" sz="3000" u="none" cap="none" strike="noStrike">
              <a:solidFill>
                <a:srgbClr val="FFFFFF"/>
              </a:solidFill>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7" name="Shape 1517"/>
        <p:cNvGrpSpPr/>
        <p:nvPr/>
      </p:nvGrpSpPr>
      <p:grpSpPr>
        <a:xfrm>
          <a:off x="0" y="0"/>
          <a:ext cx="0" cy="0"/>
          <a:chOff x="0" y="0"/>
          <a:chExt cx="0" cy="0"/>
        </a:xfrm>
      </p:grpSpPr>
      <p:pic>
        <p:nvPicPr>
          <p:cNvPr id="1518" name="Google Shape;1518;p95"/>
          <p:cNvPicPr preferRelativeResize="0"/>
          <p:nvPr/>
        </p:nvPicPr>
        <p:blipFill rotWithShape="1">
          <a:blip r:embed="rId3">
            <a:alphaModFix/>
          </a:blip>
          <a:srcRect b="0" l="0" r="0" t="0"/>
          <a:stretch/>
        </p:blipFill>
        <p:spPr>
          <a:xfrm>
            <a:off x="0" y="0"/>
            <a:ext cx="9144000" cy="5143489"/>
          </a:xfrm>
          <a:prstGeom prst="rect">
            <a:avLst/>
          </a:prstGeom>
          <a:noFill/>
          <a:ln>
            <a:noFill/>
          </a:ln>
        </p:spPr>
      </p:pic>
      <p:sp>
        <p:nvSpPr>
          <p:cNvPr id="1519" name="Google Shape;1519;p9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20" name="Google Shape;1520;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21" name="Google Shape;1521;p95"/>
          <p:cNvSpPr txBox="1"/>
          <p:nvPr/>
        </p:nvSpPr>
        <p:spPr>
          <a:xfrm>
            <a:off x="3711100" y="366550"/>
            <a:ext cx="5866800" cy="124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Roboto"/>
                <a:ea typeface="Roboto"/>
                <a:cs typeface="Roboto"/>
                <a:sym typeface="Roboto"/>
              </a:rPr>
              <a:t>Celebrate your successes!</a:t>
            </a:r>
            <a:endParaRPr b="1" i="0" sz="3000" u="none" cap="none" strike="noStrike">
              <a:solidFill>
                <a:srgbClr val="FFFFFF"/>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5" name="Shape 1075"/>
        <p:cNvGrpSpPr/>
        <p:nvPr/>
      </p:nvGrpSpPr>
      <p:grpSpPr>
        <a:xfrm>
          <a:off x="0" y="0"/>
          <a:ext cx="0" cy="0"/>
          <a:chOff x="0" y="0"/>
          <a:chExt cx="0" cy="0"/>
        </a:xfrm>
      </p:grpSpPr>
      <p:sp>
        <p:nvSpPr>
          <p:cNvPr id="1076" name="Google Shape;1076;p6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The Rise of Data</a:t>
            </a:r>
            <a:endParaRPr/>
          </a:p>
        </p:txBody>
      </p:sp>
      <p:sp>
        <p:nvSpPr>
          <p:cNvPr id="1077" name="Google Shape;1077;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78" name="Google Shape;1078;p6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5" name="Shape 1525"/>
        <p:cNvGrpSpPr/>
        <p:nvPr/>
      </p:nvGrpSpPr>
      <p:grpSpPr>
        <a:xfrm>
          <a:off x="0" y="0"/>
          <a:ext cx="0" cy="0"/>
          <a:chOff x="0" y="0"/>
          <a:chExt cx="0" cy="0"/>
        </a:xfrm>
      </p:grpSpPr>
      <p:sp>
        <p:nvSpPr>
          <p:cNvPr id="1526" name="Google Shape;1526;p9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Group Activity: </a:t>
            </a:r>
            <a:endParaRPr b="1" sz="3000"/>
          </a:p>
          <a:p>
            <a:pPr indent="0" lvl="0" marL="0" rtl="0" algn="l">
              <a:lnSpc>
                <a:spcPct val="100000"/>
              </a:lnSpc>
              <a:spcBef>
                <a:spcPts val="0"/>
              </a:spcBef>
              <a:spcAft>
                <a:spcPts val="0"/>
              </a:spcAft>
              <a:buSzPts val="2400"/>
              <a:buNone/>
            </a:pPr>
            <a:r>
              <a:rPr lang="en">
                <a:latin typeface="Roboto Light"/>
                <a:ea typeface="Roboto Light"/>
                <a:cs typeface="Roboto Light"/>
                <a:sym typeface="Roboto Light"/>
              </a:rPr>
              <a:t>Form groups of 3 or 4 people. Get up from your seats and walk around. </a:t>
            </a:r>
            <a:endParaRPr>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rPr lang="en">
                <a:latin typeface="Roboto Light"/>
                <a:ea typeface="Roboto Light"/>
                <a:cs typeface="Roboto Light"/>
                <a:sym typeface="Roboto Light"/>
              </a:rPr>
              <a:t>Don’t be shy! </a:t>
            </a:r>
            <a:endParaRPr>
              <a:latin typeface="Roboto Light"/>
              <a:ea typeface="Roboto Light"/>
              <a:cs typeface="Roboto Light"/>
              <a:sym typeface="Roboto Light"/>
            </a:endParaRPr>
          </a:p>
        </p:txBody>
      </p:sp>
      <p:sp>
        <p:nvSpPr>
          <p:cNvPr id="1527" name="Google Shape;1527;p9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28" name="Google Shape;1528;p9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29" name="Google Shape;1529;p9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5 minutes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3" name="Shape 1533"/>
        <p:cNvGrpSpPr/>
        <p:nvPr/>
      </p:nvGrpSpPr>
      <p:grpSpPr>
        <a:xfrm>
          <a:off x="0" y="0"/>
          <a:ext cx="0" cy="0"/>
          <a:chOff x="0" y="0"/>
          <a:chExt cx="0" cy="0"/>
        </a:xfrm>
      </p:grpSpPr>
      <p:sp>
        <p:nvSpPr>
          <p:cNvPr id="1534" name="Google Shape;1534;p9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8" name="Shape 1538"/>
        <p:cNvGrpSpPr/>
        <p:nvPr/>
      </p:nvGrpSpPr>
      <p:grpSpPr>
        <a:xfrm>
          <a:off x="0" y="0"/>
          <a:ext cx="0" cy="0"/>
          <a:chOff x="0" y="0"/>
          <a:chExt cx="0" cy="0"/>
        </a:xfrm>
      </p:grpSpPr>
      <p:sp>
        <p:nvSpPr>
          <p:cNvPr id="1539" name="Google Shape;1539;p9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lnSpc>
                <a:spcPct val="100000"/>
              </a:lnSpc>
              <a:spcBef>
                <a:spcPts val="0"/>
              </a:spcBef>
              <a:spcAft>
                <a:spcPts val="0"/>
              </a:spcAft>
              <a:buSzPts val="3000"/>
              <a:buNone/>
            </a:pPr>
            <a:r>
              <a:rPr b="1" lang="en" sz="3000"/>
              <a:t>Group Activity: </a:t>
            </a:r>
            <a:endParaRPr b="1" sz="3000"/>
          </a:p>
          <a:p>
            <a:pPr indent="0" lvl="0" marL="0" rtl="0" algn="l">
              <a:lnSpc>
                <a:spcPct val="100000"/>
              </a:lnSpc>
              <a:spcBef>
                <a:spcPts val="0"/>
              </a:spcBef>
              <a:spcAft>
                <a:spcPts val="0"/>
              </a:spcAft>
              <a:buSzPts val="3000"/>
              <a:buNone/>
            </a:pPr>
            <a:r>
              <a:rPr lang="en" sz="3000">
                <a:latin typeface="Roboto Light"/>
                <a:ea typeface="Roboto Light"/>
                <a:cs typeface="Roboto Light"/>
                <a:sym typeface="Roboto Light"/>
              </a:rPr>
              <a:t>The Great Debate</a:t>
            </a:r>
            <a:endParaRPr sz="3000">
              <a:latin typeface="Roboto Light"/>
              <a:ea typeface="Roboto Light"/>
              <a:cs typeface="Roboto Light"/>
              <a:sym typeface="Roboto Light"/>
            </a:endParaRPr>
          </a:p>
          <a:p>
            <a:pPr indent="0" lvl="0" marL="0" rtl="0" algn="l">
              <a:lnSpc>
                <a:spcPct val="100000"/>
              </a:lnSpc>
              <a:spcBef>
                <a:spcPts val="800"/>
              </a:spcBef>
              <a:spcAft>
                <a:spcPts val="0"/>
              </a:spcAft>
              <a:buSzPts val="1800"/>
              <a:buNone/>
            </a:pPr>
            <a:r>
              <a:rPr lang="en" sz="1800">
                <a:latin typeface="Roboto Light"/>
                <a:ea typeface="Roboto Light"/>
                <a:cs typeface="Roboto Light"/>
                <a:sym typeface="Roboto Light"/>
              </a:rPr>
              <a:t>Find your group you formed before the break. Together ponder the following question. </a:t>
            </a:r>
            <a:endParaRPr sz="1800">
              <a:latin typeface="Roboto Light"/>
              <a:ea typeface="Roboto Light"/>
              <a:cs typeface="Roboto Light"/>
              <a:sym typeface="Roboto Light"/>
            </a:endParaRPr>
          </a:p>
        </p:txBody>
      </p:sp>
      <p:sp>
        <p:nvSpPr>
          <p:cNvPr id="1540" name="Google Shape;1540;p9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41" name="Google Shape;1541;p9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42" name="Google Shape;1542;p9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p>
            <a:pPr indent="0" lvl="0" marL="0" rtl="0" algn="r">
              <a:lnSpc>
                <a:spcPct val="100000"/>
              </a:lnSpc>
              <a:spcBef>
                <a:spcPts val="0"/>
              </a:spcBef>
              <a:spcAft>
                <a:spcPts val="0"/>
              </a:spcAft>
              <a:buSzPts val="1800"/>
              <a:buNone/>
            </a:pPr>
            <a:r>
              <a:rPr lang="en"/>
              <a:t>20 minutes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Google Shape;1547;p9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48" name="Google Shape;1548;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Group Activity: </a:t>
            </a:r>
            <a:r>
              <a:rPr lang="en">
                <a:latin typeface="Roboto Light"/>
                <a:ea typeface="Roboto Light"/>
                <a:cs typeface="Roboto Light"/>
                <a:sym typeface="Roboto Light"/>
              </a:rPr>
              <a:t>The Great Debate</a:t>
            </a:r>
            <a:endParaRPr>
              <a:latin typeface="Roboto Light"/>
              <a:ea typeface="Roboto Light"/>
              <a:cs typeface="Roboto Light"/>
              <a:sym typeface="Roboto Light"/>
            </a:endParaRPr>
          </a:p>
        </p:txBody>
      </p:sp>
      <p:sp>
        <p:nvSpPr>
          <p:cNvPr id="1549" name="Google Shape;1549;p99"/>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3600" u="none" cap="none" strike="noStrike">
                <a:solidFill>
                  <a:srgbClr val="000000"/>
                </a:solidFill>
                <a:latin typeface="Roboto Light"/>
                <a:ea typeface="Roboto Light"/>
                <a:cs typeface="Roboto Light"/>
                <a:sym typeface="Roboto Light"/>
              </a:rPr>
              <a:t>Which do Americans prefer: </a:t>
            </a:r>
            <a:endParaRPr b="0" i="0" sz="36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chemeClr val="dk1"/>
              </a:buClr>
              <a:buSzPts val="1100"/>
              <a:buFont typeface="Arial"/>
              <a:buNone/>
            </a:pPr>
            <a:r>
              <a:rPr b="0" i="0" lang="en" sz="3600" u="none" cap="none" strike="noStrike">
                <a:solidFill>
                  <a:srgbClr val="000000"/>
                </a:solidFill>
                <a:latin typeface="Roboto Light"/>
                <a:ea typeface="Roboto Light"/>
                <a:cs typeface="Roboto Light"/>
                <a:sym typeface="Roboto Light"/>
              </a:rPr>
              <a:t>Italian or Mexican food?</a:t>
            </a:r>
            <a:endParaRPr b="0" i="0" sz="36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Roboto Light"/>
              <a:ea typeface="Roboto Light"/>
              <a:cs typeface="Roboto Light"/>
              <a:sym typeface="Roboto Light"/>
            </a:endParaRPr>
          </a:p>
        </p:txBody>
      </p:sp>
      <p:pic>
        <p:nvPicPr>
          <p:cNvPr id="1550" name="Google Shape;1550;p99"/>
          <p:cNvPicPr preferRelativeResize="0"/>
          <p:nvPr/>
        </p:nvPicPr>
        <p:blipFill rotWithShape="1">
          <a:blip r:embed="rId3">
            <a:alphaModFix/>
          </a:blip>
          <a:srcRect b="0" l="0" r="0" t="0"/>
          <a:stretch/>
        </p:blipFill>
        <p:spPr>
          <a:xfrm>
            <a:off x="4681950" y="2006175"/>
            <a:ext cx="2712975" cy="2582750"/>
          </a:xfrm>
          <a:prstGeom prst="rect">
            <a:avLst/>
          </a:prstGeom>
          <a:noFill/>
          <a:ln>
            <a:noFill/>
          </a:ln>
        </p:spPr>
      </p:pic>
      <p:pic>
        <p:nvPicPr>
          <p:cNvPr id="1551" name="Google Shape;1551;p99"/>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52" name="Google Shape;1552;p99"/>
          <p:cNvPicPr preferRelativeResize="0"/>
          <p:nvPr/>
        </p:nvPicPr>
        <p:blipFill rotWithShape="1">
          <a:blip r:embed="rId5">
            <a:alphaModFix/>
          </a:blip>
          <a:srcRect b="0" l="0" r="0" t="0"/>
          <a:stretch/>
        </p:blipFill>
        <p:spPr>
          <a:xfrm>
            <a:off x="4049125" y="2170075"/>
            <a:ext cx="827450" cy="2500799"/>
          </a:xfrm>
          <a:prstGeom prst="rect">
            <a:avLst/>
          </a:prstGeom>
          <a:noFill/>
          <a:ln>
            <a:noFill/>
          </a:ln>
        </p:spPr>
      </p:pic>
      <p:sp>
        <p:nvSpPr>
          <p:cNvPr id="1553" name="Google Shape;1553;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10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59" name="Google Shape;1559;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Group Activity: </a:t>
            </a:r>
            <a:r>
              <a:rPr lang="en">
                <a:solidFill>
                  <a:schemeClr val="dk1"/>
                </a:solidFill>
                <a:latin typeface="Roboto Light"/>
                <a:ea typeface="Roboto Light"/>
                <a:cs typeface="Roboto Light"/>
                <a:sym typeface="Roboto Light"/>
              </a:rPr>
              <a:t>The Great Debate</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a:p>
        </p:txBody>
      </p:sp>
      <p:sp>
        <p:nvSpPr>
          <p:cNvPr id="1560" name="Google Shape;1560;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With your group, develop a strategy for answering this question with as much confidence possible. Specifically, answer questions like:</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b="1"/>
          </a:p>
          <a:p>
            <a:pPr indent="0" lvl="0" marL="0" rtl="0" algn="l">
              <a:lnSpc>
                <a:spcPct val="100000"/>
              </a:lnSpc>
              <a:spcBef>
                <a:spcPts val="800"/>
              </a:spcBef>
              <a:spcAft>
                <a:spcPts val="0"/>
              </a:spcAft>
              <a:buSzPts val="1800"/>
              <a:buNone/>
            </a:pPr>
            <a:r>
              <a:rPr b="1" lang="en"/>
              <a:t>Assumptions:</a:t>
            </a:r>
            <a:endParaRPr b="1"/>
          </a:p>
          <a:p>
            <a:pPr indent="0" lvl="0" marL="0" rtl="0" algn="l">
              <a:lnSpc>
                <a:spcPct val="100000"/>
              </a:lnSpc>
              <a:spcBef>
                <a:spcPts val="800"/>
              </a:spcBef>
              <a:spcAft>
                <a:spcPts val="0"/>
              </a:spcAft>
              <a:buSzPts val="1400"/>
              <a:buNone/>
            </a:pPr>
            <a:r>
              <a:rPr lang="en" sz="1400"/>
              <a:t>You are given 5 hours and a budget of $10 to accomplish this. </a:t>
            </a:r>
            <a:endParaRPr sz="1400"/>
          </a:p>
          <a:p>
            <a:pPr indent="0" lvl="0" marL="0" rtl="0" algn="l">
              <a:lnSpc>
                <a:spcPct val="100000"/>
              </a:lnSpc>
              <a:spcBef>
                <a:spcPts val="800"/>
              </a:spcBef>
              <a:spcAft>
                <a:spcPts val="0"/>
              </a:spcAft>
              <a:buSzPts val="1400"/>
              <a:buNone/>
            </a:pPr>
            <a:r>
              <a:rPr lang="en" sz="1400"/>
              <a:t>Your answer will be tested by randomly selecting 9 Americans </a:t>
            </a:r>
            <a:br>
              <a:rPr lang="en" sz="1400"/>
            </a:br>
            <a:r>
              <a:rPr lang="en" sz="1400"/>
              <a:t>who will each be asked the question—with 0 qualifiers. </a:t>
            </a:r>
            <a:endParaRPr sz="1400"/>
          </a:p>
          <a:p>
            <a:pPr indent="0" lvl="0" marL="0" rtl="0" algn="l">
              <a:lnSpc>
                <a:spcPct val="100000"/>
              </a:lnSpc>
              <a:spcBef>
                <a:spcPts val="800"/>
              </a:spcBef>
              <a:spcAft>
                <a:spcPts val="0"/>
              </a:spcAft>
              <a:buClr>
                <a:schemeClr val="dk1"/>
              </a:buClr>
              <a:buSzPts val="1100"/>
              <a:buFont typeface="Arial"/>
              <a:buNone/>
            </a:pPr>
            <a:r>
              <a:rPr lang="en" sz="1400"/>
              <a:t>You only have your team. </a:t>
            </a:r>
            <a:endParaRPr sz="1400"/>
          </a:p>
          <a:p>
            <a:pPr indent="0" lvl="0" marL="0" rtl="0" algn="l">
              <a:lnSpc>
                <a:spcPct val="100000"/>
              </a:lnSpc>
              <a:spcBef>
                <a:spcPts val="800"/>
              </a:spcBef>
              <a:spcAft>
                <a:spcPts val="0"/>
              </a:spcAft>
              <a:buSzPts val="1800"/>
              <a:buNone/>
            </a:pPr>
            <a:r>
              <a:t/>
            </a:r>
            <a:endParaRPr/>
          </a:p>
        </p:txBody>
      </p:sp>
      <p:sp>
        <p:nvSpPr>
          <p:cNvPr id="1561" name="Google Shape;1561;p10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562" name="Google Shape;1562;p100"/>
          <p:cNvSpPr/>
          <p:nvPr/>
        </p:nvSpPr>
        <p:spPr>
          <a:xfrm>
            <a:off x="1003900" y="2516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00"/>
          <p:cNvSpPr txBox="1"/>
          <p:nvPr>
            <p:ph idx="1" type="subTitle"/>
          </p:nvPr>
        </p:nvSpPr>
        <p:spPr>
          <a:xfrm>
            <a:off x="-24725" y="2516375"/>
            <a:ext cx="9144000" cy="365700"/>
          </a:xfrm>
          <a:prstGeom prst="rect">
            <a:avLst/>
          </a:prstGeom>
          <a:noFill/>
          <a:ln>
            <a:noFill/>
          </a:ln>
        </p:spPr>
        <p:txBody>
          <a:bodyPr anchorCtr="0" anchor="ctr" bIns="0" lIns="1243575" spcFirstLastPara="1" rIns="457200" wrap="square" tIns="0">
            <a:noAutofit/>
          </a:bodyPr>
          <a:lstStyle/>
          <a:p>
            <a:pPr indent="0" lvl="0" marL="0" rtl="0" algn="l">
              <a:lnSpc>
                <a:spcPct val="100000"/>
              </a:lnSpc>
              <a:spcBef>
                <a:spcPts val="0"/>
              </a:spcBef>
              <a:spcAft>
                <a:spcPts val="0"/>
              </a:spcAft>
              <a:buSzPts val="1600"/>
              <a:buNone/>
            </a:pPr>
            <a:r>
              <a:rPr lang="en" sz="1600">
                <a:latin typeface="Roboto"/>
                <a:ea typeface="Roboto"/>
                <a:cs typeface="Roboto"/>
                <a:sym typeface="Roboto"/>
              </a:rPr>
              <a:t>How will you ensure your answer is most likely “true”?</a:t>
            </a:r>
            <a:endParaRPr sz="1600">
              <a:latin typeface="Roboto"/>
              <a:ea typeface="Roboto"/>
              <a:cs typeface="Roboto"/>
              <a:sym typeface="Roboto"/>
            </a:endParaRPr>
          </a:p>
        </p:txBody>
      </p:sp>
      <p:sp>
        <p:nvSpPr>
          <p:cNvPr id="1564" name="Google Shape;1564;p100"/>
          <p:cNvSpPr/>
          <p:nvPr/>
        </p:nvSpPr>
        <p:spPr>
          <a:xfrm>
            <a:off x="1003775" y="14874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00"/>
          <p:cNvSpPr txBox="1"/>
          <p:nvPr>
            <p:ph idx="1" type="subTitle"/>
          </p:nvPr>
        </p:nvSpPr>
        <p:spPr>
          <a:xfrm>
            <a:off x="0" y="1487600"/>
            <a:ext cx="9144000" cy="377100"/>
          </a:xfrm>
          <a:prstGeom prst="rect">
            <a:avLst/>
          </a:prstGeom>
          <a:noFill/>
          <a:ln>
            <a:noFill/>
          </a:ln>
        </p:spPr>
        <p:txBody>
          <a:bodyPr anchorCtr="0" anchor="ctr" bIns="0" lIns="1243575" spcFirstLastPara="1" rIns="457200" wrap="square" tIns="0">
            <a:noAutofit/>
          </a:bodyPr>
          <a:lstStyle/>
          <a:p>
            <a:pPr indent="0" lvl="0" marL="0" marR="0" rtl="0" algn="l">
              <a:lnSpc>
                <a:spcPct val="100000"/>
              </a:lnSpc>
              <a:spcBef>
                <a:spcPts val="0"/>
              </a:spcBef>
              <a:spcAft>
                <a:spcPts val="0"/>
              </a:spcAft>
              <a:buClr>
                <a:srgbClr val="000000"/>
              </a:buClr>
              <a:buSzPts val="1400"/>
              <a:buFont typeface="Roboto"/>
              <a:buNone/>
            </a:pPr>
            <a:r>
              <a:rPr b="0" i="0" lang="en" sz="1600" u="none" cap="none" strike="noStrike">
                <a:solidFill>
                  <a:srgbClr val="000000"/>
                </a:solidFill>
                <a:latin typeface="Roboto"/>
                <a:ea typeface="Roboto"/>
                <a:cs typeface="Roboto"/>
                <a:sym typeface="Roboto"/>
              </a:rPr>
              <a:t>What data will you attempt to gather?</a:t>
            </a:r>
            <a:endParaRPr b="0" i="0" sz="1600" u="none" cap="none" strike="noStrike">
              <a:solidFill>
                <a:srgbClr val="000000"/>
              </a:solidFill>
              <a:latin typeface="Roboto"/>
              <a:ea typeface="Roboto"/>
              <a:cs typeface="Roboto"/>
              <a:sym typeface="Roboto"/>
            </a:endParaRPr>
          </a:p>
        </p:txBody>
      </p:sp>
      <p:sp>
        <p:nvSpPr>
          <p:cNvPr id="1566" name="Google Shape;1566;p100"/>
          <p:cNvSpPr/>
          <p:nvPr/>
        </p:nvSpPr>
        <p:spPr>
          <a:xfrm>
            <a:off x="1003775" y="20018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00"/>
          <p:cNvSpPr txBox="1"/>
          <p:nvPr>
            <p:ph idx="4" type="subTitle"/>
          </p:nvPr>
        </p:nvSpPr>
        <p:spPr>
          <a:xfrm>
            <a:off x="0" y="2001925"/>
            <a:ext cx="9144000" cy="377100"/>
          </a:xfrm>
          <a:prstGeom prst="rect">
            <a:avLst/>
          </a:prstGeom>
          <a:noFill/>
          <a:ln>
            <a:noFill/>
          </a:ln>
        </p:spPr>
        <p:txBody>
          <a:bodyPr anchorCtr="0" anchor="ctr" bIns="0" lIns="1243575" spcFirstLastPara="1" rIns="457200" wrap="square" tIns="0">
            <a:no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Roboto"/>
                <a:ea typeface="Roboto"/>
                <a:cs typeface="Roboto"/>
                <a:sym typeface="Roboto"/>
              </a:rPr>
              <a:t>What relationships will you be looking for?</a:t>
            </a:r>
            <a:endParaRPr b="0" i="0" sz="1600" u="none" cap="none" strike="noStrike">
              <a:solidFill>
                <a:srgbClr val="000000"/>
              </a:solidFill>
              <a:latin typeface="Roboto"/>
              <a:ea typeface="Roboto"/>
              <a:cs typeface="Roboto"/>
              <a:sym typeface="Roboto"/>
            </a:endParaRPr>
          </a:p>
        </p:txBody>
      </p:sp>
      <p:pic>
        <p:nvPicPr>
          <p:cNvPr id="1568" name="Google Shape;1568;p100"/>
          <p:cNvPicPr preferRelativeResize="0"/>
          <p:nvPr/>
        </p:nvPicPr>
        <p:blipFill rotWithShape="1">
          <a:blip r:embed="rId3">
            <a:alphaModFix/>
          </a:blip>
          <a:srcRect b="1830" l="0" r="0" t="1830"/>
          <a:stretch/>
        </p:blipFill>
        <p:spPr>
          <a:xfrm>
            <a:off x="429768" y="1490472"/>
            <a:ext cx="475488" cy="361371"/>
          </a:xfrm>
          <a:prstGeom prst="rect">
            <a:avLst/>
          </a:prstGeom>
          <a:noFill/>
          <a:ln>
            <a:noFill/>
          </a:ln>
        </p:spPr>
      </p:pic>
      <p:pic>
        <p:nvPicPr>
          <p:cNvPr id="1569" name="Google Shape;1569;p100"/>
          <p:cNvPicPr preferRelativeResize="0"/>
          <p:nvPr/>
        </p:nvPicPr>
        <p:blipFill rotWithShape="1">
          <a:blip r:embed="rId3">
            <a:alphaModFix/>
          </a:blip>
          <a:srcRect b="1830" l="0" r="0" t="1830"/>
          <a:stretch/>
        </p:blipFill>
        <p:spPr>
          <a:xfrm>
            <a:off x="429768" y="2014728"/>
            <a:ext cx="475488" cy="361371"/>
          </a:xfrm>
          <a:prstGeom prst="rect">
            <a:avLst/>
          </a:prstGeom>
          <a:noFill/>
          <a:ln>
            <a:noFill/>
          </a:ln>
        </p:spPr>
      </p:pic>
      <p:pic>
        <p:nvPicPr>
          <p:cNvPr id="1570" name="Google Shape;1570;p100"/>
          <p:cNvPicPr preferRelativeResize="0"/>
          <p:nvPr/>
        </p:nvPicPr>
        <p:blipFill rotWithShape="1">
          <a:blip r:embed="rId3">
            <a:alphaModFix/>
          </a:blip>
          <a:srcRect b="1830" l="0" r="0" t="1830"/>
          <a:stretch/>
        </p:blipFill>
        <p:spPr>
          <a:xfrm>
            <a:off x="429768" y="2510247"/>
            <a:ext cx="475488" cy="361371"/>
          </a:xfrm>
          <a:prstGeom prst="rect">
            <a:avLst/>
          </a:prstGeom>
          <a:noFill/>
          <a:ln>
            <a:noFill/>
          </a:ln>
        </p:spPr>
      </p:pic>
      <p:sp>
        <p:nvSpPr>
          <p:cNvPr id="1571" name="Google Shape;1571;p10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p>
            <a:pPr indent="0" lvl="0" marL="0" rtl="0" algn="r">
              <a:lnSpc>
                <a:spcPct val="100000"/>
              </a:lnSpc>
              <a:spcBef>
                <a:spcPts val="0"/>
              </a:spcBef>
              <a:spcAft>
                <a:spcPts val="0"/>
              </a:spcAft>
              <a:buSzPts val="1000"/>
              <a:buNone/>
            </a:pPr>
            <a:r>
              <a:rPr b="1" lang="en"/>
              <a:t>Suggested Time:</a:t>
            </a:r>
            <a:r>
              <a:rPr lang="en"/>
              <a:t> 20 minutes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0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77" name="Google Shape;1577;p10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The Great Debate (Analyzed)</a:t>
            </a:r>
            <a:endParaRPr/>
          </a:p>
        </p:txBody>
      </p:sp>
      <p:sp>
        <p:nvSpPr>
          <p:cNvPr id="1578" name="Google Shape;1578;p10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0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Step 1: Decompose the “Ask”</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Clr>
                <a:schemeClr val="dk1"/>
              </a:buClr>
              <a:buSzPts val="1100"/>
              <a:buFont typeface="Arial"/>
              <a:buNone/>
            </a:pPr>
            <a:r>
              <a:t/>
            </a:r>
            <a:endParaRPr/>
          </a:p>
          <a:p>
            <a:pPr indent="0" lvl="0" marL="0" rtl="0" algn="ctr">
              <a:lnSpc>
                <a:spcPct val="100000"/>
              </a:lnSpc>
              <a:spcBef>
                <a:spcPts val="0"/>
              </a:spcBef>
              <a:spcAft>
                <a:spcPts val="0"/>
              </a:spcAft>
              <a:buSzPts val="3600"/>
              <a:buNone/>
            </a:pPr>
            <a:r>
              <a:t/>
            </a:r>
            <a:endParaRPr/>
          </a:p>
        </p:txBody>
      </p:sp>
      <p:sp>
        <p:nvSpPr>
          <p:cNvPr id="1584" name="Google Shape;1584;p10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85" name="Google Shape;1585;p10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9" name="Shape 1589"/>
        <p:cNvGrpSpPr/>
        <p:nvPr/>
      </p:nvGrpSpPr>
      <p:grpSpPr>
        <a:xfrm>
          <a:off x="0" y="0"/>
          <a:ext cx="0" cy="0"/>
          <a:chOff x="0" y="0"/>
          <a:chExt cx="0" cy="0"/>
        </a:xfrm>
      </p:grpSpPr>
      <p:sp>
        <p:nvSpPr>
          <p:cNvPr id="1590" name="Google Shape;1590;p10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591" name="Google Shape;1591;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592" name="Google Shape;1592;p103"/>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Light"/>
                <a:ea typeface="Roboto Light"/>
                <a:cs typeface="Roboto Light"/>
                <a:sym typeface="Roboto Light"/>
              </a:rPr>
              <a:t>Which do </a:t>
            </a:r>
            <a:r>
              <a:rPr b="1" i="0" lang="en" sz="3600" u="none" cap="none" strike="noStrike">
                <a:solidFill>
                  <a:srgbClr val="000000"/>
                </a:solidFill>
                <a:highlight>
                  <a:srgbClr val="FFFF00"/>
                </a:highlight>
                <a:latin typeface="Roboto"/>
                <a:ea typeface="Roboto"/>
                <a:cs typeface="Roboto"/>
                <a:sym typeface="Roboto"/>
              </a:rPr>
              <a:t>Americans</a:t>
            </a:r>
            <a:r>
              <a:rPr b="0" i="0" lang="en" sz="3600" u="none" cap="none" strike="noStrike">
                <a:solidFill>
                  <a:srgbClr val="000000"/>
                </a:solidFill>
                <a:latin typeface="Roboto Light"/>
                <a:ea typeface="Roboto Light"/>
                <a:cs typeface="Roboto Light"/>
                <a:sym typeface="Roboto Light"/>
              </a:rPr>
              <a:t> prefer: </a:t>
            </a:r>
            <a:endParaRPr b="0" i="0" sz="36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Light"/>
                <a:ea typeface="Roboto Light"/>
                <a:cs typeface="Roboto Light"/>
                <a:sym typeface="Roboto Light"/>
              </a:rPr>
              <a:t>Italian or Mexican food?</a:t>
            </a:r>
            <a:endParaRPr b="0" i="0" sz="36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Roboto Light"/>
              <a:ea typeface="Roboto Light"/>
              <a:cs typeface="Roboto Light"/>
              <a:sym typeface="Roboto Light"/>
            </a:endParaRPr>
          </a:p>
        </p:txBody>
      </p:sp>
      <p:pic>
        <p:nvPicPr>
          <p:cNvPr id="1593" name="Google Shape;1593;p103"/>
          <p:cNvPicPr preferRelativeResize="0"/>
          <p:nvPr/>
        </p:nvPicPr>
        <p:blipFill rotWithShape="1">
          <a:blip r:embed="rId3">
            <a:alphaModFix/>
          </a:blip>
          <a:srcRect b="0" l="0" r="0" t="0"/>
          <a:stretch/>
        </p:blipFill>
        <p:spPr>
          <a:xfrm>
            <a:off x="4681950" y="2006175"/>
            <a:ext cx="2712975" cy="2582750"/>
          </a:xfrm>
          <a:prstGeom prst="rect">
            <a:avLst/>
          </a:prstGeom>
          <a:noFill/>
          <a:ln>
            <a:noFill/>
          </a:ln>
        </p:spPr>
      </p:pic>
      <p:pic>
        <p:nvPicPr>
          <p:cNvPr id="1594" name="Google Shape;1594;p103"/>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595" name="Google Shape;1595;p103"/>
          <p:cNvPicPr preferRelativeResize="0"/>
          <p:nvPr/>
        </p:nvPicPr>
        <p:blipFill rotWithShape="1">
          <a:blip r:embed="rId5">
            <a:alphaModFix/>
          </a:blip>
          <a:srcRect b="0" l="0" r="0" t="0"/>
          <a:stretch/>
        </p:blipFill>
        <p:spPr>
          <a:xfrm>
            <a:off x="4049125" y="2170075"/>
            <a:ext cx="827450" cy="2500799"/>
          </a:xfrm>
          <a:prstGeom prst="rect">
            <a:avLst/>
          </a:prstGeom>
          <a:noFill/>
          <a:ln>
            <a:noFill/>
          </a:ln>
        </p:spPr>
      </p:pic>
      <p:sp>
        <p:nvSpPr>
          <p:cNvPr id="1596" name="Google Shape;1596;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10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02" name="Google Shape;1602;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a:solidFill>
                <a:schemeClr val="dk1"/>
              </a:solidFill>
              <a:latin typeface="Roboto Light"/>
              <a:ea typeface="Roboto Light"/>
              <a:cs typeface="Roboto Light"/>
              <a:sym typeface="Roboto Light"/>
            </a:endParaRPr>
          </a:p>
        </p:txBody>
      </p:sp>
      <p:sp>
        <p:nvSpPr>
          <p:cNvPr id="1603" name="Google Shape;1603;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04" name="Google Shape;1604;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t>
            </a:r>
            <a:r>
              <a:rPr b="1" lang="en" sz="2400">
                <a:solidFill>
                  <a:schemeClr val="dk1"/>
                </a:solidFill>
                <a:highlight>
                  <a:srgbClr val="FFFF00"/>
                </a:highlight>
              </a:rPr>
              <a:t>Americans</a:t>
            </a:r>
            <a:r>
              <a:rPr lang="en" sz="2400">
                <a:solidFill>
                  <a:schemeClr val="dk1"/>
                </a:solidFill>
                <a:latin typeface="Roboto Light"/>
                <a:ea typeface="Roboto Light"/>
                <a:cs typeface="Roboto Light"/>
                <a:sym typeface="Roboto Light"/>
              </a:rPr>
              <a:t> prefer: Italian or Mexican food?</a:t>
            </a:r>
            <a:endParaRPr sz="2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Roboto Medium"/>
              <a:ea typeface="Roboto Medium"/>
              <a:cs typeface="Roboto Medium"/>
              <a:sym typeface="Roboto Medium"/>
            </a:endParaRPr>
          </a:p>
          <a:p>
            <a:pPr indent="0" lvl="0" marL="0" rtl="0" algn="l">
              <a:lnSpc>
                <a:spcPct val="100000"/>
              </a:lnSpc>
              <a:spcBef>
                <a:spcPts val="0"/>
              </a:spcBef>
              <a:spcAft>
                <a:spcPts val="0"/>
              </a:spcAft>
              <a:buSzPts val="2400"/>
              <a:buNone/>
            </a:pPr>
            <a:r>
              <a:t/>
            </a:r>
            <a:endParaRPr sz="2400">
              <a:latin typeface="Roboto Light"/>
              <a:ea typeface="Roboto Light"/>
              <a:cs typeface="Roboto Light"/>
              <a:sym typeface="Roboto Light"/>
            </a:endParaRPr>
          </a:p>
        </p:txBody>
      </p:sp>
      <p:sp>
        <p:nvSpPr>
          <p:cNvPr id="1605" name="Google Shape;1605;p10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800"/>
              <a:buNone/>
            </a:pPr>
            <a:r>
              <a:rPr lang="en" sz="1800"/>
              <a:t>Who exactly is an </a:t>
            </a:r>
            <a:r>
              <a:rPr b="1" lang="en" sz="1800"/>
              <a:t>American</a:t>
            </a:r>
            <a:r>
              <a:rPr lang="en" sz="1800"/>
              <a:t>?</a:t>
            </a:r>
            <a:endParaRPr sz="1800"/>
          </a:p>
        </p:txBody>
      </p:sp>
      <p:sp>
        <p:nvSpPr>
          <p:cNvPr id="1606" name="Google Shape;1606;p10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800"/>
              <a:buNone/>
            </a:pPr>
            <a:r>
              <a:rPr lang="en" sz="1800"/>
              <a:t>Are </a:t>
            </a:r>
            <a:r>
              <a:rPr b="1" lang="en" sz="1800"/>
              <a:t>Americans</a:t>
            </a:r>
            <a:r>
              <a:rPr lang="en" sz="1800"/>
              <a:t> just homeowners? </a:t>
            </a:r>
            <a:endParaRPr sz="1800"/>
          </a:p>
        </p:txBody>
      </p:sp>
      <p:sp>
        <p:nvSpPr>
          <p:cNvPr id="1607" name="Google Shape;1607;p10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800"/>
              <a:buNone/>
            </a:pPr>
            <a:r>
              <a:rPr lang="en" sz="1800"/>
              <a:t>Do </a:t>
            </a:r>
            <a:r>
              <a:rPr b="1" lang="en" sz="1800"/>
              <a:t>Americans</a:t>
            </a:r>
            <a:r>
              <a:rPr lang="en" sz="1800"/>
              <a:t> just live in big cities?</a:t>
            </a:r>
            <a:endParaRPr sz="1800"/>
          </a:p>
        </p:txBody>
      </p:sp>
      <p:sp>
        <p:nvSpPr>
          <p:cNvPr id="1608" name="Google Shape;1608;p10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800"/>
              <a:buNone/>
            </a:pPr>
            <a:r>
              <a:rPr lang="en" sz="1800"/>
              <a:t>Are </a:t>
            </a:r>
            <a:r>
              <a:rPr b="1" lang="en" sz="1800"/>
              <a:t>Americans</a:t>
            </a:r>
            <a:r>
              <a:rPr lang="en" sz="1800"/>
              <a:t> just millennials? </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2" name="Shape 1612"/>
        <p:cNvGrpSpPr/>
        <p:nvPr/>
      </p:nvGrpSpPr>
      <p:grpSpPr>
        <a:xfrm>
          <a:off x="0" y="0"/>
          <a:ext cx="0" cy="0"/>
          <a:chOff x="0" y="0"/>
          <a:chExt cx="0" cy="0"/>
        </a:xfrm>
      </p:grpSpPr>
      <p:sp>
        <p:nvSpPr>
          <p:cNvPr id="1613" name="Google Shape;1613;p105"/>
          <p:cNvSpPr txBox="1"/>
          <p:nvPr>
            <p:ph type="title"/>
          </p:nvPr>
        </p:nvSpPr>
        <p:spPr>
          <a:xfrm>
            <a:off x="2544050" y="1362500"/>
            <a:ext cx="5770200" cy="251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4000"/>
              <a:buNone/>
            </a:pPr>
            <a:r>
              <a:rPr lang="en" sz="4000">
                <a:latin typeface="Roboto Light"/>
                <a:ea typeface="Roboto Light"/>
                <a:cs typeface="Roboto Light"/>
                <a:sym typeface="Roboto Light"/>
              </a:rPr>
              <a:t>How can we get a representative sample </a:t>
            </a:r>
            <a:br>
              <a:rPr lang="en" sz="4000">
                <a:latin typeface="Roboto Light"/>
                <a:ea typeface="Roboto Light"/>
                <a:cs typeface="Roboto Light"/>
                <a:sym typeface="Roboto Light"/>
              </a:rPr>
            </a:br>
            <a:r>
              <a:rPr lang="en" sz="4000">
                <a:latin typeface="Roboto Light"/>
                <a:ea typeface="Roboto Light"/>
                <a:cs typeface="Roboto Light"/>
                <a:sym typeface="Roboto Light"/>
              </a:rPr>
              <a:t>of Americans?</a:t>
            </a:r>
            <a:endParaRPr sz="4000">
              <a:latin typeface="Roboto Light"/>
              <a:ea typeface="Roboto Light"/>
              <a:cs typeface="Roboto Light"/>
              <a:sym typeface="Roboto Light"/>
            </a:endParaRPr>
          </a:p>
        </p:txBody>
      </p:sp>
      <p:sp>
        <p:nvSpPr>
          <p:cNvPr id="1614" name="Google Shape;1614;p10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15" name="Google Shape;1615;p10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2" name="Shape 1082"/>
        <p:cNvGrpSpPr/>
        <p:nvPr/>
      </p:nvGrpSpPr>
      <p:grpSpPr>
        <a:xfrm>
          <a:off x="0" y="0"/>
          <a:ext cx="0" cy="0"/>
          <a:chOff x="0" y="0"/>
          <a:chExt cx="0" cy="0"/>
        </a:xfrm>
      </p:grpSpPr>
      <p:sp>
        <p:nvSpPr>
          <p:cNvPr id="1083" name="Google Shape;1083;p61"/>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Roboto Light"/>
                <a:ea typeface="Roboto Light"/>
                <a:cs typeface="Roboto Light"/>
                <a:sym typeface="Roboto Light"/>
              </a:rPr>
              <a:t>Why is </a:t>
            </a:r>
            <a:r>
              <a:rPr b="1" lang="en"/>
              <a:t>data analytics</a:t>
            </a:r>
            <a:r>
              <a:rPr lang="en">
                <a:latin typeface="Roboto Light"/>
                <a:ea typeface="Roboto Light"/>
                <a:cs typeface="Roboto Light"/>
                <a:sym typeface="Roboto Light"/>
              </a:rPr>
              <a:t> such a </a:t>
            </a:r>
            <a:r>
              <a:rPr b="1" lang="en">
                <a:solidFill>
                  <a:srgbClr val="FF0000"/>
                </a:solidFill>
              </a:rPr>
              <a:t>hot </a:t>
            </a:r>
            <a:r>
              <a:rPr lang="en">
                <a:latin typeface="Roboto Light"/>
                <a:ea typeface="Roboto Light"/>
                <a:cs typeface="Roboto Light"/>
                <a:sym typeface="Roboto Light"/>
              </a:rPr>
              <a:t>skill these days?</a:t>
            </a:r>
            <a:endParaRPr>
              <a:latin typeface="Roboto Light"/>
              <a:ea typeface="Roboto Light"/>
              <a:cs typeface="Roboto Light"/>
              <a:sym typeface="Roboto Light"/>
            </a:endParaRPr>
          </a:p>
        </p:txBody>
      </p:sp>
      <p:sp>
        <p:nvSpPr>
          <p:cNvPr id="1084" name="Google Shape;1084;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085" name="Google Shape;1085;p6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9" name="Shape 1619"/>
        <p:cNvGrpSpPr/>
        <p:nvPr/>
      </p:nvGrpSpPr>
      <p:grpSpPr>
        <a:xfrm>
          <a:off x="0" y="0"/>
          <a:ext cx="0" cy="0"/>
          <a:chOff x="0" y="0"/>
          <a:chExt cx="0" cy="0"/>
        </a:xfrm>
      </p:grpSpPr>
      <p:sp>
        <p:nvSpPr>
          <p:cNvPr id="1620" name="Google Shape;1620;p10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21" name="Google Shape;1621;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622" name="Google Shape;1622;p106"/>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Light"/>
                <a:ea typeface="Roboto Light"/>
                <a:cs typeface="Roboto Light"/>
                <a:sym typeface="Roboto Light"/>
              </a:rPr>
              <a:t>Which do Americans </a:t>
            </a:r>
            <a:r>
              <a:rPr b="1" i="0" lang="en" sz="3600" u="none" cap="none" strike="noStrike">
                <a:solidFill>
                  <a:srgbClr val="000000"/>
                </a:solidFill>
                <a:highlight>
                  <a:srgbClr val="FFFF00"/>
                </a:highlight>
                <a:latin typeface="Roboto"/>
                <a:ea typeface="Roboto"/>
                <a:cs typeface="Roboto"/>
                <a:sym typeface="Roboto"/>
              </a:rPr>
              <a:t>prefer</a:t>
            </a:r>
            <a:r>
              <a:rPr b="0" i="0" lang="en" sz="3600" u="none" cap="none" strike="noStrike">
                <a:solidFill>
                  <a:srgbClr val="000000"/>
                </a:solidFill>
                <a:latin typeface="Roboto Light"/>
                <a:ea typeface="Roboto Light"/>
                <a:cs typeface="Roboto Light"/>
                <a:sym typeface="Roboto Light"/>
              </a:rPr>
              <a:t>: </a:t>
            </a:r>
            <a:endParaRPr b="0" i="0" sz="36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Light"/>
                <a:ea typeface="Roboto Light"/>
                <a:cs typeface="Roboto Light"/>
                <a:sym typeface="Roboto Light"/>
              </a:rPr>
              <a:t>Italian or Mexican food?</a:t>
            </a:r>
            <a:endParaRPr b="0" i="0" sz="36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Roboto Light"/>
              <a:ea typeface="Roboto Light"/>
              <a:cs typeface="Roboto Light"/>
              <a:sym typeface="Roboto Light"/>
            </a:endParaRPr>
          </a:p>
        </p:txBody>
      </p:sp>
      <p:pic>
        <p:nvPicPr>
          <p:cNvPr id="1623" name="Google Shape;1623;p106"/>
          <p:cNvPicPr preferRelativeResize="0"/>
          <p:nvPr/>
        </p:nvPicPr>
        <p:blipFill rotWithShape="1">
          <a:blip r:embed="rId3">
            <a:alphaModFix/>
          </a:blip>
          <a:srcRect b="0" l="0" r="0" t="0"/>
          <a:stretch/>
        </p:blipFill>
        <p:spPr>
          <a:xfrm>
            <a:off x="4681950" y="2006175"/>
            <a:ext cx="2712975" cy="2582750"/>
          </a:xfrm>
          <a:prstGeom prst="rect">
            <a:avLst/>
          </a:prstGeom>
          <a:noFill/>
          <a:ln>
            <a:noFill/>
          </a:ln>
        </p:spPr>
      </p:pic>
      <p:pic>
        <p:nvPicPr>
          <p:cNvPr id="1624" name="Google Shape;1624;p106"/>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625" name="Google Shape;1625;p106"/>
          <p:cNvPicPr preferRelativeResize="0"/>
          <p:nvPr/>
        </p:nvPicPr>
        <p:blipFill rotWithShape="1">
          <a:blip r:embed="rId5">
            <a:alphaModFix/>
          </a:blip>
          <a:srcRect b="0" l="0" r="0" t="0"/>
          <a:stretch/>
        </p:blipFill>
        <p:spPr>
          <a:xfrm>
            <a:off x="4049125" y="2170075"/>
            <a:ext cx="827450" cy="2500799"/>
          </a:xfrm>
          <a:prstGeom prst="rect">
            <a:avLst/>
          </a:prstGeom>
          <a:noFill/>
          <a:ln>
            <a:noFill/>
          </a:ln>
        </p:spPr>
      </p:pic>
      <p:sp>
        <p:nvSpPr>
          <p:cNvPr id="1626" name="Google Shape;1626;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10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32" name="Google Shape;1632;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a:solidFill>
                <a:schemeClr val="dk1"/>
              </a:solidFill>
              <a:latin typeface="Roboto Light"/>
              <a:ea typeface="Roboto Light"/>
              <a:cs typeface="Roboto Light"/>
              <a:sym typeface="Roboto Light"/>
            </a:endParaRPr>
          </a:p>
        </p:txBody>
      </p:sp>
      <p:sp>
        <p:nvSpPr>
          <p:cNvPr id="1633" name="Google Shape;1633;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34" name="Google Shape;1634;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2400"/>
              <a:buNone/>
            </a:pPr>
            <a:r>
              <a:rPr lang="en" sz="2400">
                <a:solidFill>
                  <a:schemeClr val="dk1"/>
                </a:solidFill>
                <a:latin typeface="Roboto Light"/>
                <a:ea typeface="Roboto Light"/>
                <a:cs typeface="Roboto Light"/>
                <a:sym typeface="Roboto Light"/>
              </a:rPr>
              <a:t>Which do Americans </a:t>
            </a:r>
            <a:r>
              <a:rPr b="1" lang="en" sz="2400">
                <a:solidFill>
                  <a:schemeClr val="dk1"/>
                </a:solidFill>
                <a:highlight>
                  <a:srgbClr val="FFFF00"/>
                </a:highlight>
              </a:rPr>
              <a:t>prefer</a:t>
            </a:r>
            <a:r>
              <a:rPr lang="en" sz="2400">
                <a:solidFill>
                  <a:schemeClr val="dk1"/>
                </a:solidFill>
                <a:latin typeface="Roboto Light"/>
                <a:ea typeface="Roboto Light"/>
                <a:cs typeface="Roboto Light"/>
                <a:sym typeface="Roboto Light"/>
              </a:rPr>
              <a:t>: Italian or Mexican food?</a:t>
            </a:r>
            <a:endParaRPr sz="2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sz="2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sz="2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sz="2400">
              <a:latin typeface="Roboto Light"/>
              <a:ea typeface="Roboto Light"/>
              <a:cs typeface="Roboto Light"/>
              <a:sym typeface="Roboto Light"/>
            </a:endParaRPr>
          </a:p>
        </p:txBody>
      </p:sp>
      <p:sp>
        <p:nvSpPr>
          <p:cNvPr id="1635" name="Google Shape;1635;p10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600"/>
              <a:buNone/>
            </a:pPr>
            <a:r>
              <a:rPr lang="en" sz="1600"/>
              <a:t>How do we define “preference”?</a:t>
            </a:r>
            <a:endParaRPr sz="1600"/>
          </a:p>
        </p:txBody>
      </p:sp>
      <p:sp>
        <p:nvSpPr>
          <p:cNvPr id="1636" name="Google Shape;1636;p10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600"/>
              <a:buNone/>
            </a:pPr>
            <a:r>
              <a:rPr lang="en" sz="1600"/>
              <a:t>Do people prefer the foods they eat most frequently? </a:t>
            </a:r>
            <a:endParaRPr sz="1600"/>
          </a:p>
        </p:txBody>
      </p:sp>
      <p:sp>
        <p:nvSpPr>
          <p:cNvPr id="1637" name="Google Shape;1637;p10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600"/>
              <a:buNone/>
            </a:pPr>
            <a:r>
              <a:rPr lang="en" sz="1600"/>
              <a:t>Do people prefer the foods they wish they could eat if cost was not an issue?</a:t>
            </a:r>
            <a:endParaRPr sz="1600"/>
          </a:p>
        </p:txBody>
      </p:sp>
      <p:sp>
        <p:nvSpPr>
          <p:cNvPr id="1638" name="Google Shape;1638;p10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600"/>
              <a:buNone/>
            </a:pPr>
            <a:r>
              <a:rPr lang="en" sz="1600"/>
              <a:t>How uniform is the preference? Is it regionalized? Is it different by demographic?</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2" name="Shape 1642"/>
        <p:cNvGrpSpPr/>
        <p:nvPr/>
      </p:nvGrpSpPr>
      <p:grpSpPr>
        <a:xfrm>
          <a:off x="0" y="0"/>
          <a:ext cx="0" cy="0"/>
          <a:chOff x="0" y="0"/>
          <a:chExt cx="0" cy="0"/>
        </a:xfrm>
      </p:grpSpPr>
      <p:sp>
        <p:nvSpPr>
          <p:cNvPr id="1643" name="Google Shape;1643;p108"/>
          <p:cNvSpPr txBox="1"/>
          <p:nvPr>
            <p:ph type="title"/>
          </p:nvPr>
        </p:nvSpPr>
        <p:spPr>
          <a:xfrm>
            <a:off x="2544050" y="1362500"/>
            <a:ext cx="5770200" cy="2518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Roboto Light"/>
                <a:ea typeface="Roboto Light"/>
                <a:cs typeface="Roboto Light"/>
                <a:sym typeface="Roboto Light"/>
              </a:rPr>
              <a:t>Inherently, preference is </a:t>
            </a:r>
            <a:r>
              <a:rPr b="1" lang="en"/>
              <a:t>subjective</a:t>
            </a:r>
            <a:r>
              <a:rPr lang="en">
                <a:latin typeface="Roboto Light"/>
                <a:ea typeface="Roboto Light"/>
                <a:cs typeface="Roboto Light"/>
                <a:sym typeface="Roboto Light"/>
              </a:rPr>
              <a:t>. We are going to need to make it </a:t>
            </a:r>
            <a:r>
              <a:rPr b="1" lang="en"/>
              <a:t>objective</a:t>
            </a:r>
            <a:r>
              <a:rPr lang="en">
                <a:latin typeface="Roboto Light"/>
                <a:ea typeface="Roboto Light"/>
                <a:cs typeface="Roboto Light"/>
                <a:sym typeface="Roboto Light"/>
              </a:rPr>
              <a:t>.</a:t>
            </a:r>
            <a:endParaRPr>
              <a:latin typeface="Roboto Light"/>
              <a:ea typeface="Roboto Light"/>
              <a:cs typeface="Roboto Light"/>
              <a:sym typeface="Roboto Light"/>
            </a:endParaRPr>
          </a:p>
        </p:txBody>
      </p:sp>
      <p:sp>
        <p:nvSpPr>
          <p:cNvPr id="1644" name="Google Shape;1644;p10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45" name="Google Shape;1645;p10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9" name="Shape 1649"/>
        <p:cNvGrpSpPr/>
        <p:nvPr/>
      </p:nvGrpSpPr>
      <p:grpSpPr>
        <a:xfrm>
          <a:off x="0" y="0"/>
          <a:ext cx="0" cy="0"/>
          <a:chOff x="0" y="0"/>
          <a:chExt cx="0" cy="0"/>
        </a:xfrm>
      </p:grpSpPr>
      <p:sp>
        <p:nvSpPr>
          <p:cNvPr id="1650" name="Google Shape;1650;p10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51" name="Google Shape;1651;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Step 1: </a:t>
            </a:r>
            <a:r>
              <a:rPr lang="en">
                <a:latin typeface="Roboto Light"/>
                <a:ea typeface="Roboto Light"/>
                <a:cs typeface="Roboto Light"/>
                <a:sym typeface="Roboto Light"/>
              </a:rPr>
              <a:t>Decompose the “Ask”</a:t>
            </a:r>
            <a:endParaRPr>
              <a:latin typeface="Roboto Light"/>
              <a:ea typeface="Roboto Light"/>
              <a:cs typeface="Roboto Light"/>
              <a:sym typeface="Roboto Light"/>
            </a:endParaRPr>
          </a:p>
        </p:txBody>
      </p:sp>
      <p:sp>
        <p:nvSpPr>
          <p:cNvPr id="1652" name="Google Shape;1652;p109"/>
          <p:cNvSpPr txBox="1"/>
          <p:nvPr/>
        </p:nvSpPr>
        <p:spPr>
          <a:xfrm>
            <a:off x="150" y="791800"/>
            <a:ext cx="9144000" cy="113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rgbClr val="000000"/>
                </a:solidFill>
                <a:latin typeface="Roboto Light"/>
                <a:ea typeface="Roboto Light"/>
                <a:cs typeface="Roboto Light"/>
                <a:sym typeface="Roboto Light"/>
              </a:rPr>
              <a:t>Which do Americans prefer: </a:t>
            </a:r>
            <a:endParaRPr b="0" i="0" sz="36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highlight>
                  <a:srgbClr val="FFFF00"/>
                </a:highlight>
                <a:latin typeface="Roboto"/>
                <a:ea typeface="Roboto"/>
                <a:cs typeface="Roboto"/>
                <a:sym typeface="Roboto"/>
              </a:rPr>
              <a:t>Italian or Mexican food</a:t>
            </a:r>
            <a:r>
              <a:rPr b="0" i="0" lang="en" sz="3600" u="none" cap="none" strike="noStrike">
                <a:solidFill>
                  <a:srgbClr val="000000"/>
                </a:solidFill>
                <a:latin typeface="Roboto Light"/>
                <a:ea typeface="Roboto Light"/>
                <a:cs typeface="Roboto Light"/>
                <a:sym typeface="Roboto Light"/>
              </a:rPr>
              <a:t>?</a:t>
            </a:r>
            <a:endParaRPr b="0" i="0" sz="36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Roboto Light"/>
              <a:ea typeface="Roboto Light"/>
              <a:cs typeface="Roboto Light"/>
              <a:sym typeface="Roboto Light"/>
            </a:endParaRPr>
          </a:p>
        </p:txBody>
      </p:sp>
      <p:pic>
        <p:nvPicPr>
          <p:cNvPr id="1653" name="Google Shape;1653;p109"/>
          <p:cNvPicPr preferRelativeResize="0"/>
          <p:nvPr/>
        </p:nvPicPr>
        <p:blipFill rotWithShape="1">
          <a:blip r:embed="rId3">
            <a:alphaModFix/>
          </a:blip>
          <a:srcRect b="0" l="0" r="0" t="0"/>
          <a:stretch/>
        </p:blipFill>
        <p:spPr>
          <a:xfrm>
            <a:off x="4681950" y="2006175"/>
            <a:ext cx="2712975" cy="2582750"/>
          </a:xfrm>
          <a:prstGeom prst="rect">
            <a:avLst/>
          </a:prstGeom>
          <a:noFill/>
          <a:ln>
            <a:noFill/>
          </a:ln>
        </p:spPr>
      </p:pic>
      <p:pic>
        <p:nvPicPr>
          <p:cNvPr id="1654" name="Google Shape;1654;p109"/>
          <p:cNvPicPr preferRelativeResize="0"/>
          <p:nvPr/>
        </p:nvPicPr>
        <p:blipFill rotWithShape="1">
          <a:blip r:embed="rId4">
            <a:alphaModFix/>
          </a:blip>
          <a:srcRect b="826" l="0" r="0" t="826"/>
          <a:stretch/>
        </p:blipFill>
        <p:spPr>
          <a:xfrm>
            <a:off x="1336150" y="2006175"/>
            <a:ext cx="2712975" cy="2582750"/>
          </a:xfrm>
          <a:prstGeom prst="rect">
            <a:avLst/>
          </a:prstGeom>
          <a:noFill/>
          <a:ln>
            <a:noFill/>
          </a:ln>
        </p:spPr>
      </p:pic>
      <p:pic>
        <p:nvPicPr>
          <p:cNvPr id="1655" name="Google Shape;1655;p109"/>
          <p:cNvPicPr preferRelativeResize="0"/>
          <p:nvPr/>
        </p:nvPicPr>
        <p:blipFill rotWithShape="1">
          <a:blip r:embed="rId5">
            <a:alphaModFix/>
          </a:blip>
          <a:srcRect b="0" l="0" r="0" t="0"/>
          <a:stretch/>
        </p:blipFill>
        <p:spPr>
          <a:xfrm>
            <a:off x="4049125" y="2170075"/>
            <a:ext cx="827450" cy="2500799"/>
          </a:xfrm>
          <a:prstGeom prst="rect">
            <a:avLst/>
          </a:prstGeom>
          <a:noFill/>
          <a:ln>
            <a:noFill/>
          </a:ln>
        </p:spPr>
      </p:pic>
      <p:sp>
        <p:nvSpPr>
          <p:cNvPr id="1656" name="Google Shape;1656;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0" name="Shape 1660"/>
        <p:cNvGrpSpPr/>
        <p:nvPr/>
      </p:nvGrpSpPr>
      <p:grpSpPr>
        <a:xfrm>
          <a:off x="0" y="0"/>
          <a:ext cx="0" cy="0"/>
          <a:chOff x="0" y="0"/>
          <a:chExt cx="0" cy="0"/>
        </a:xfrm>
      </p:grpSpPr>
      <p:sp>
        <p:nvSpPr>
          <p:cNvPr id="1661" name="Google Shape;1661;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Step 1: </a:t>
            </a:r>
            <a:r>
              <a:rPr lang="en">
                <a:solidFill>
                  <a:schemeClr val="dk1"/>
                </a:solidFill>
                <a:latin typeface="Roboto Light"/>
                <a:ea typeface="Roboto Light"/>
                <a:cs typeface="Roboto Light"/>
                <a:sym typeface="Roboto Light"/>
              </a:rPr>
              <a:t>Decompose the “Ask”</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a:p>
        </p:txBody>
      </p:sp>
      <p:sp>
        <p:nvSpPr>
          <p:cNvPr id="1662" name="Google Shape;1662;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400">
                <a:solidFill>
                  <a:schemeClr val="dk1"/>
                </a:solidFill>
                <a:latin typeface="Roboto Light"/>
                <a:ea typeface="Roboto Light"/>
                <a:cs typeface="Roboto Light"/>
                <a:sym typeface="Roboto Light"/>
              </a:rPr>
              <a:t>Which do Americans prefer: </a:t>
            </a:r>
            <a:r>
              <a:rPr b="1" lang="en" sz="2400">
                <a:solidFill>
                  <a:schemeClr val="dk1"/>
                </a:solidFill>
                <a:highlight>
                  <a:srgbClr val="FFFF00"/>
                </a:highlight>
              </a:rPr>
              <a:t>Italian or Mexican food</a:t>
            </a:r>
            <a:r>
              <a:rPr lang="en" sz="2400">
                <a:solidFill>
                  <a:schemeClr val="dk1"/>
                </a:solidFill>
                <a:latin typeface="Roboto Light"/>
                <a:ea typeface="Roboto Light"/>
                <a:cs typeface="Roboto Light"/>
                <a:sym typeface="Roboto Light"/>
              </a:rPr>
              <a:t>?</a:t>
            </a:r>
            <a:endParaRPr sz="2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t/>
            </a:r>
            <a:endParaRPr sz="2400">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1800"/>
              <a:buNone/>
            </a:pPr>
            <a:r>
              <a:t/>
            </a:r>
            <a:endParaRPr>
              <a:latin typeface="Roboto Light"/>
              <a:ea typeface="Roboto Light"/>
              <a:cs typeface="Roboto Light"/>
              <a:sym typeface="Roboto Light"/>
            </a:endParaRPr>
          </a:p>
        </p:txBody>
      </p:sp>
      <p:sp>
        <p:nvSpPr>
          <p:cNvPr id="1663" name="Google Shape;1663;p11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64" name="Google Shape;1664;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665" name="Google Shape;1665;p11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SzPts val="1800"/>
              <a:buNone/>
            </a:pPr>
            <a:r>
              <a:rPr lang="en" sz="1800"/>
              <a:t>How do we categorize foods? Is pizza Italian? Is Taco Bell Mexican?</a:t>
            </a:r>
            <a:endParaRPr sz="1800"/>
          </a:p>
        </p:txBody>
      </p:sp>
      <p:sp>
        <p:nvSpPr>
          <p:cNvPr id="1666" name="Google Shape;1666;p11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SzPts val="1800"/>
              <a:buNone/>
            </a:pPr>
            <a:r>
              <a:rPr lang="en" sz="1800"/>
              <a:t>How do we categorize food? Does making pasta at home constitute Italian? Or are we just talking about restaurants? </a:t>
            </a:r>
            <a:endParaRPr sz="1800"/>
          </a:p>
        </p:txBody>
      </p:sp>
      <p:sp>
        <p:nvSpPr>
          <p:cNvPr id="1667" name="Google Shape;1667;p11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lang="en" sz="1800"/>
              <a:t>Are we just talking about “best experiences”? Or are we including poorer renditions of these foods? </a:t>
            </a:r>
            <a:endParaRPr sz="1800"/>
          </a:p>
          <a:p>
            <a:pPr indent="0" lvl="0" marL="0" rtl="0" algn="l">
              <a:lnSpc>
                <a:spcPct val="115000"/>
              </a:lnSpc>
              <a:spcBef>
                <a:spcPts val="0"/>
              </a:spcBef>
              <a:spcAft>
                <a:spcPts val="0"/>
              </a:spcAft>
              <a:buClr>
                <a:schemeClr val="dk1"/>
              </a:buClr>
              <a:buSzPts val="1100"/>
              <a:buFont typeface="Arial"/>
              <a:buNone/>
            </a:pPr>
            <a:r>
              <a:t/>
            </a:r>
            <a:endParaRPr sz="1800"/>
          </a:p>
          <a:p>
            <a:pPr indent="0" lvl="0" marL="0" rtl="0" algn="l">
              <a:lnSpc>
                <a:spcPct val="115000"/>
              </a:lnSpc>
              <a:spcBef>
                <a:spcPts val="0"/>
              </a:spcBef>
              <a:spcAft>
                <a:spcPts val="0"/>
              </a:spcAft>
              <a:buSzPts val="1800"/>
              <a:buNone/>
            </a:pPr>
            <a:r>
              <a:t/>
            </a:r>
            <a:endParaRPr sz="18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1" name="Shape 1671"/>
        <p:cNvGrpSpPr/>
        <p:nvPr/>
      </p:nvGrpSpPr>
      <p:grpSpPr>
        <a:xfrm>
          <a:off x="0" y="0"/>
          <a:ext cx="0" cy="0"/>
          <a:chOff x="0" y="0"/>
          <a:chExt cx="0" cy="0"/>
        </a:xfrm>
      </p:grpSpPr>
      <p:sp>
        <p:nvSpPr>
          <p:cNvPr id="1672" name="Google Shape;1672;p111"/>
          <p:cNvSpPr txBox="1"/>
          <p:nvPr>
            <p:ph type="title"/>
          </p:nvPr>
        </p:nvSpPr>
        <p:spPr>
          <a:xfrm>
            <a:off x="2544050" y="1376150"/>
            <a:ext cx="5770200" cy="260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600"/>
              <a:buNone/>
            </a:pPr>
            <a:r>
              <a:rPr lang="en">
                <a:latin typeface="Roboto Light"/>
                <a:ea typeface="Roboto Light"/>
                <a:cs typeface="Roboto Light"/>
                <a:sym typeface="Roboto Light"/>
              </a:rPr>
              <a:t>Italian and Mexican are </a:t>
            </a:r>
            <a:r>
              <a:rPr b="1" lang="en"/>
              <a:t>broad categories</a:t>
            </a:r>
            <a:r>
              <a:rPr lang="en">
                <a:latin typeface="Roboto Light"/>
                <a:ea typeface="Roboto Light"/>
                <a:cs typeface="Roboto Light"/>
                <a:sym typeface="Roboto Light"/>
              </a:rPr>
              <a:t> we are pursuing. We will have to narrow the scope.</a:t>
            </a:r>
            <a:endParaRPr>
              <a:latin typeface="Roboto Light"/>
              <a:ea typeface="Roboto Light"/>
              <a:cs typeface="Roboto Light"/>
              <a:sym typeface="Roboto Light"/>
            </a:endParaRPr>
          </a:p>
        </p:txBody>
      </p:sp>
      <p:sp>
        <p:nvSpPr>
          <p:cNvPr id="1673" name="Google Shape;1673;p11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74" name="Google Shape;1674;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sp>
        <p:nvSpPr>
          <p:cNvPr id="1679" name="Google Shape;1679;p112"/>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Step 2: Identify Data Sources</a:t>
            </a:r>
            <a:endParaRPr/>
          </a:p>
        </p:txBody>
      </p:sp>
      <p:sp>
        <p:nvSpPr>
          <p:cNvPr id="1680" name="Google Shape;1680;p11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81" name="Google Shape;1681;p1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5" name="Shape 1685"/>
        <p:cNvGrpSpPr/>
        <p:nvPr/>
      </p:nvGrpSpPr>
      <p:grpSpPr>
        <a:xfrm>
          <a:off x="0" y="0"/>
          <a:ext cx="0" cy="0"/>
          <a:chOff x="0" y="0"/>
          <a:chExt cx="0" cy="0"/>
        </a:xfrm>
      </p:grpSpPr>
      <p:sp>
        <p:nvSpPr>
          <p:cNvPr id="1686" name="Google Shape;1686;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87" name="Google Shape;1687;p1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88" name="Google Shape;1688;p1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t>www.yelp.com</a:t>
            </a:r>
            <a:endParaRPr/>
          </a:p>
        </p:txBody>
      </p:sp>
      <p:sp>
        <p:nvSpPr>
          <p:cNvPr id="1689" name="Google Shape;1689;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As everyday consumers, we are </a:t>
            </a:r>
            <a:r>
              <a:rPr b="1" lang="en">
                <a:highlight>
                  <a:srgbClr val="FFFF00"/>
                </a:highlight>
              </a:rPr>
              <a:t>regularly</a:t>
            </a:r>
            <a:r>
              <a:rPr lang="en"/>
              <a:t> getting a pulse of everyday American food preferences to inform our own decisions. Perhaps we can make use of the same approach. </a:t>
            </a:r>
            <a:endParaRPr/>
          </a:p>
        </p:txBody>
      </p:sp>
      <p:pic>
        <p:nvPicPr>
          <p:cNvPr id="1690" name="Google Shape;1690;p113"/>
          <p:cNvPicPr preferRelativeResize="0"/>
          <p:nvPr/>
        </p:nvPicPr>
        <p:blipFill rotWithShape="1">
          <a:blip r:embed="rId3">
            <a:alphaModFix/>
          </a:blip>
          <a:srcRect b="0" l="0" r="0" t="0"/>
          <a:stretch/>
        </p:blipFill>
        <p:spPr>
          <a:xfrm>
            <a:off x="487750" y="1727800"/>
            <a:ext cx="6035974" cy="2981775"/>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4" name="Shape 1694"/>
        <p:cNvGrpSpPr/>
        <p:nvPr/>
      </p:nvGrpSpPr>
      <p:grpSpPr>
        <a:xfrm>
          <a:off x="0" y="0"/>
          <a:ext cx="0" cy="0"/>
          <a:chOff x="0" y="0"/>
          <a:chExt cx="0" cy="0"/>
        </a:xfrm>
      </p:grpSpPr>
      <p:sp>
        <p:nvSpPr>
          <p:cNvPr id="1695" name="Google Shape;1695;p1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Step 2: </a:t>
            </a:r>
            <a:r>
              <a:rPr lang="en">
                <a:latin typeface="Roboto Light"/>
                <a:ea typeface="Roboto Light"/>
                <a:cs typeface="Roboto Light"/>
                <a:sym typeface="Roboto Light"/>
              </a:rPr>
              <a:t>Identify Data Sources</a:t>
            </a:r>
            <a:endParaRPr>
              <a:latin typeface="Roboto Light"/>
              <a:ea typeface="Roboto Light"/>
              <a:cs typeface="Roboto Light"/>
              <a:sym typeface="Roboto Light"/>
            </a:endParaRPr>
          </a:p>
        </p:txBody>
      </p:sp>
      <p:sp>
        <p:nvSpPr>
          <p:cNvPr id="1696" name="Google Shape;1696;p11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697" name="Google Shape;1697;p1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t>www.yelp.com</a:t>
            </a:r>
            <a:endParaRPr/>
          </a:p>
        </p:txBody>
      </p:sp>
      <p:sp>
        <p:nvSpPr>
          <p:cNvPr id="1698" name="Google Shape;1698;p1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Web services like Yelp provide an almost encyclopedic amount of information about the eating preferences of Americans. </a:t>
            </a:r>
            <a:endParaRPr/>
          </a:p>
        </p:txBody>
      </p:sp>
      <p:pic>
        <p:nvPicPr>
          <p:cNvPr id="1699" name="Google Shape;1699;p114"/>
          <p:cNvPicPr preferRelativeResize="0"/>
          <p:nvPr/>
        </p:nvPicPr>
        <p:blipFill rotWithShape="1">
          <a:blip r:embed="rId3">
            <a:alphaModFix/>
          </a:blip>
          <a:srcRect b="0" l="0" r="0" t="0"/>
          <a:stretch/>
        </p:blipFill>
        <p:spPr>
          <a:xfrm>
            <a:off x="492525" y="1458825"/>
            <a:ext cx="5683124" cy="3250750"/>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3" name="Shape 1703"/>
        <p:cNvGrpSpPr/>
        <p:nvPr/>
      </p:nvGrpSpPr>
      <p:grpSpPr>
        <a:xfrm>
          <a:off x="0" y="0"/>
          <a:ext cx="0" cy="0"/>
          <a:chOff x="0" y="0"/>
          <a:chExt cx="0" cy="0"/>
        </a:xfrm>
      </p:grpSpPr>
      <p:sp>
        <p:nvSpPr>
          <p:cNvPr id="1704" name="Google Shape;1704;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a:p>
        </p:txBody>
      </p:sp>
      <p:sp>
        <p:nvSpPr>
          <p:cNvPr id="1705" name="Google Shape;1705;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Why poll an audience when there already exist enormous databases of information about Americans’ food preferences—readily available online?</a:t>
            </a:r>
            <a:endParaRPr/>
          </a:p>
        </p:txBody>
      </p:sp>
      <p:sp>
        <p:nvSpPr>
          <p:cNvPr id="1706" name="Google Shape;1706;p11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707" name="Google Shape;1707;p1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708" name="Google Shape;1708;p115"/>
          <p:cNvPicPr preferRelativeResize="0"/>
          <p:nvPr/>
        </p:nvPicPr>
        <p:blipFill rotWithShape="1">
          <a:blip r:embed="rId3">
            <a:alphaModFix/>
          </a:blip>
          <a:srcRect b="0" l="0" r="0" t="0"/>
          <a:stretch/>
        </p:blipFill>
        <p:spPr>
          <a:xfrm>
            <a:off x="458025" y="1857763"/>
            <a:ext cx="2743201" cy="768096"/>
          </a:xfrm>
          <a:prstGeom prst="rect">
            <a:avLst/>
          </a:prstGeom>
          <a:noFill/>
          <a:ln>
            <a:noFill/>
          </a:ln>
        </p:spPr>
      </p:pic>
      <p:pic>
        <p:nvPicPr>
          <p:cNvPr id="1709" name="Google Shape;1709;p115"/>
          <p:cNvPicPr preferRelativeResize="0"/>
          <p:nvPr/>
        </p:nvPicPr>
        <p:blipFill rotWithShape="1">
          <a:blip r:embed="rId4">
            <a:alphaModFix/>
          </a:blip>
          <a:srcRect b="0" l="0" r="0" t="0"/>
          <a:stretch/>
        </p:blipFill>
        <p:spPr>
          <a:xfrm>
            <a:off x="4485851" y="1698063"/>
            <a:ext cx="1188720" cy="1188720"/>
          </a:xfrm>
          <a:prstGeom prst="rect">
            <a:avLst/>
          </a:prstGeom>
          <a:noFill/>
          <a:ln>
            <a:noFill/>
          </a:ln>
        </p:spPr>
      </p:pic>
      <p:pic>
        <p:nvPicPr>
          <p:cNvPr id="1710" name="Google Shape;1710;p115"/>
          <p:cNvPicPr preferRelativeResize="0"/>
          <p:nvPr/>
        </p:nvPicPr>
        <p:blipFill rotWithShape="1">
          <a:blip r:embed="rId5">
            <a:alphaModFix/>
          </a:blip>
          <a:srcRect b="0" l="0" r="0" t="0"/>
          <a:stretch/>
        </p:blipFill>
        <p:spPr>
          <a:xfrm>
            <a:off x="564176" y="3179450"/>
            <a:ext cx="1188721" cy="1188721"/>
          </a:xfrm>
          <a:prstGeom prst="rect">
            <a:avLst/>
          </a:prstGeom>
          <a:noFill/>
          <a:ln>
            <a:noFill/>
          </a:ln>
        </p:spPr>
      </p:pic>
      <p:pic>
        <p:nvPicPr>
          <p:cNvPr id="1711" name="Google Shape;1711;p115"/>
          <p:cNvPicPr preferRelativeResize="0"/>
          <p:nvPr/>
        </p:nvPicPr>
        <p:blipFill rotWithShape="1">
          <a:blip r:embed="rId6">
            <a:alphaModFix/>
          </a:blip>
          <a:srcRect b="0" l="0" r="0" t="0"/>
          <a:stretch/>
        </p:blipFill>
        <p:spPr>
          <a:xfrm>
            <a:off x="1960800" y="3179450"/>
            <a:ext cx="1188720" cy="1188720"/>
          </a:xfrm>
          <a:prstGeom prst="rect">
            <a:avLst/>
          </a:prstGeom>
          <a:noFill/>
          <a:ln>
            <a:noFill/>
          </a:ln>
        </p:spPr>
      </p:pic>
      <p:pic>
        <p:nvPicPr>
          <p:cNvPr id="1712" name="Google Shape;1712;p115"/>
          <p:cNvPicPr preferRelativeResize="0"/>
          <p:nvPr/>
        </p:nvPicPr>
        <p:blipFill rotWithShape="1">
          <a:blip r:embed="rId7">
            <a:alphaModFix/>
          </a:blip>
          <a:srcRect b="0" l="0" r="0" t="0"/>
          <a:stretch/>
        </p:blipFill>
        <p:spPr>
          <a:xfrm>
            <a:off x="3384626" y="3196450"/>
            <a:ext cx="1188721" cy="1188721"/>
          </a:xfrm>
          <a:prstGeom prst="rect">
            <a:avLst/>
          </a:prstGeom>
          <a:noFill/>
          <a:ln>
            <a:noFill/>
          </a:ln>
        </p:spPr>
      </p:pic>
      <p:pic>
        <p:nvPicPr>
          <p:cNvPr id="1713" name="Google Shape;1713;p115"/>
          <p:cNvPicPr preferRelativeResize="0"/>
          <p:nvPr/>
        </p:nvPicPr>
        <p:blipFill rotWithShape="1">
          <a:blip r:embed="rId8">
            <a:alphaModFix/>
          </a:blip>
          <a:srcRect b="0" l="0" r="0" t="0"/>
          <a:stretch/>
        </p:blipFill>
        <p:spPr>
          <a:xfrm>
            <a:off x="3264025" y="1698063"/>
            <a:ext cx="1188720" cy="1188720"/>
          </a:xfrm>
          <a:prstGeom prst="rect">
            <a:avLst/>
          </a:prstGeom>
          <a:noFill/>
          <a:ln>
            <a:noFill/>
          </a:ln>
        </p:spPr>
      </p:pic>
      <p:pic>
        <p:nvPicPr>
          <p:cNvPr id="1714" name="Google Shape;1714;p115"/>
          <p:cNvPicPr preferRelativeResize="0"/>
          <p:nvPr/>
        </p:nvPicPr>
        <p:blipFill rotWithShape="1">
          <a:blip r:embed="rId9">
            <a:alphaModFix/>
          </a:blip>
          <a:srcRect b="0" l="0" r="0" t="0"/>
          <a:stretch/>
        </p:blipFill>
        <p:spPr>
          <a:xfrm>
            <a:off x="4838550" y="2962925"/>
            <a:ext cx="3575957" cy="822960"/>
          </a:xfrm>
          <a:prstGeom prst="rect">
            <a:avLst/>
          </a:prstGeom>
          <a:noFill/>
          <a:ln>
            <a:noFill/>
          </a:ln>
        </p:spPr>
      </p:pic>
      <p:pic>
        <p:nvPicPr>
          <p:cNvPr id="1715" name="Google Shape;1715;p115"/>
          <p:cNvPicPr preferRelativeResize="0"/>
          <p:nvPr/>
        </p:nvPicPr>
        <p:blipFill rotWithShape="1">
          <a:blip r:embed="rId10">
            <a:alphaModFix/>
          </a:blip>
          <a:srcRect b="0" l="0" r="0" t="0"/>
          <a:stretch/>
        </p:blipFill>
        <p:spPr>
          <a:xfrm>
            <a:off x="4902200" y="3862058"/>
            <a:ext cx="3255544" cy="768096"/>
          </a:xfrm>
          <a:prstGeom prst="rect">
            <a:avLst/>
          </a:prstGeom>
          <a:noFill/>
          <a:ln>
            <a:noFill/>
          </a:ln>
        </p:spPr>
      </p:pic>
      <p:pic>
        <p:nvPicPr>
          <p:cNvPr id="1716" name="Google Shape;1716;p115"/>
          <p:cNvPicPr preferRelativeResize="0"/>
          <p:nvPr/>
        </p:nvPicPr>
        <p:blipFill rotWithShape="1">
          <a:blip r:embed="rId11">
            <a:alphaModFix/>
          </a:blip>
          <a:srcRect b="0" l="0" r="0" t="0"/>
          <a:stretch/>
        </p:blipFill>
        <p:spPr>
          <a:xfrm>
            <a:off x="5816600" y="1879926"/>
            <a:ext cx="3251201" cy="7315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pic>
        <p:nvPicPr>
          <p:cNvPr id="1091" name="Google Shape;1091;p62"/>
          <p:cNvPicPr preferRelativeResize="0"/>
          <p:nvPr/>
        </p:nvPicPr>
        <p:blipFill rotWithShape="1">
          <a:blip r:embed="rId3">
            <a:alphaModFix/>
          </a:blip>
          <a:srcRect b="0" l="0" r="0" t="0"/>
          <a:stretch/>
        </p:blipFill>
        <p:spPr>
          <a:xfrm>
            <a:off x="0" y="5"/>
            <a:ext cx="9130498" cy="5143500"/>
          </a:xfrm>
          <a:prstGeom prst="rect">
            <a:avLst/>
          </a:prstGeom>
          <a:noFill/>
          <a:ln>
            <a:noFill/>
          </a:ln>
        </p:spPr>
      </p:pic>
      <p:sp>
        <p:nvSpPr>
          <p:cNvPr id="1092" name="Google Shape;1092;p62"/>
          <p:cNvSpPr/>
          <p:nvPr/>
        </p:nvSpPr>
        <p:spPr>
          <a:xfrm>
            <a:off x="6750" y="0"/>
            <a:ext cx="3117600" cy="5143500"/>
          </a:xfrm>
          <a:prstGeom prst="rect">
            <a:avLst/>
          </a:prstGeom>
          <a:solidFill>
            <a:srgbClr val="000000">
              <a:alpha val="85882"/>
            </a:srgbClr>
          </a:solidFill>
          <a:ln>
            <a:noFill/>
          </a:ln>
        </p:spPr>
        <p:txBody>
          <a:bodyPr anchorCtr="0" anchor="t" bIns="91425" lIns="91425" spcFirstLastPara="1" rIns="91425" wrap="square" tIns="155447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Explosive </a:t>
            </a:r>
            <a:br>
              <a:rPr b="0" i="0" lang="en" sz="3000" u="none" cap="none" strike="noStrike">
                <a:solidFill>
                  <a:srgbClr val="FFFFFF"/>
                </a:solidFill>
                <a:latin typeface="Roboto"/>
                <a:ea typeface="Roboto"/>
                <a:cs typeface="Roboto"/>
                <a:sym typeface="Roboto"/>
              </a:rPr>
            </a:br>
            <a:r>
              <a:rPr b="0" i="0" lang="en" sz="3000" u="none" cap="none" strike="noStrike">
                <a:solidFill>
                  <a:srgbClr val="FFFFFF"/>
                </a:solidFill>
                <a:latin typeface="Roboto"/>
                <a:ea typeface="Roboto"/>
                <a:cs typeface="Roboto"/>
                <a:sym typeface="Roboto"/>
              </a:rPr>
              <a:t>Growth in Digitized</a:t>
            </a:r>
            <a:br>
              <a:rPr b="0" i="0" lang="en" sz="3000" u="none" cap="none" strike="noStrike">
                <a:solidFill>
                  <a:srgbClr val="FFFFFF"/>
                </a:solidFill>
                <a:latin typeface="Roboto"/>
                <a:ea typeface="Roboto"/>
                <a:cs typeface="Roboto"/>
                <a:sym typeface="Roboto"/>
              </a:rPr>
            </a:br>
            <a:r>
              <a:rPr b="0" i="0" lang="en" sz="3000" u="none" cap="none" strike="noStrike">
                <a:solidFill>
                  <a:srgbClr val="FFFFFF"/>
                </a:solidFill>
                <a:latin typeface="Roboto"/>
                <a:ea typeface="Roboto"/>
                <a:cs typeface="Roboto"/>
                <a:sym typeface="Roboto"/>
              </a:rPr>
              <a:t>Data </a:t>
            </a:r>
            <a:br>
              <a:rPr b="0" i="0" lang="en" sz="3000" u="none" cap="none" strike="noStrike">
                <a:solidFill>
                  <a:srgbClr val="FFFFFF"/>
                </a:solidFill>
                <a:latin typeface="Roboto"/>
                <a:ea typeface="Roboto"/>
                <a:cs typeface="Roboto"/>
                <a:sym typeface="Roboto"/>
              </a:rPr>
            </a:br>
            <a:r>
              <a:rPr b="0" i="0" lang="en" sz="3000" u="none" cap="none" strike="noStrike">
                <a:solidFill>
                  <a:schemeClr val="accent6"/>
                </a:solidFill>
                <a:latin typeface="Roboto"/>
                <a:ea typeface="Roboto"/>
                <a:cs typeface="Roboto"/>
                <a:sym typeface="Roboto"/>
              </a:rPr>
              <a:t>(Creation)</a:t>
            </a:r>
            <a:endParaRPr b="0" i="0" sz="3000" u="none" cap="none" strike="noStrike">
              <a:solidFill>
                <a:schemeClr val="accent6"/>
              </a:solidFill>
              <a:latin typeface="Roboto"/>
              <a:ea typeface="Roboto"/>
              <a:cs typeface="Roboto"/>
              <a:sym typeface="Roboto"/>
            </a:endParaRPr>
          </a:p>
        </p:txBody>
      </p:sp>
      <p:sp>
        <p:nvSpPr>
          <p:cNvPr id="1093" name="Google Shape;1093;p62"/>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n" sz="4200" u="none" cap="none" strike="noStrike">
                <a:solidFill>
                  <a:schemeClr val="accent6"/>
                </a:solidFill>
                <a:latin typeface="Roboto Thin"/>
                <a:ea typeface="Roboto Thin"/>
                <a:cs typeface="Roboto Thin"/>
                <a:sym typeface="Roboto Thin"/>
              </a:rPr>
              <a:t>1</a:t>
            </a:r>
            <a:endParaRPr b="0" i="0" sz="4200" u="none" cap="none" strike="noStrike">
              <a:solidFill>
                <a:schemeClr val="accent6"/>
              </a:solidFill>
              <a:latin typeface="Roboto Thin"/>
              <a:ea typeface="Roboto Thin"/>
              <a:cs typeface="Roboto Thin"/>
              <a:sym typeface="Roboto Thi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0" name="Shape 1720"/>
        <p:cNvGrpSpPr/>
        <p:nvPr/>
      </p:nvGrpSpPr>
      <p:grpSpPr>
        <a:xfrm>
          <a:off x="0" y="0"/>
          <a:ext cx="0" cy="0"/>
          <a:chOff x="0" y="0"/>
          <a:chExt cx="0" cy="0"/>
        </a:xfrm>
      </p:grpSpPr>
      <p:sp>
        <p:nvSpPr>
          <p:cNvPr id="1721" name="Google Shape;1721;p11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Step 2: </a:t>
            </a:r>
            <a:r>
              <a:rPr lang="en">
                <a:solidFill>
                  <a:schemeClr val="dk1"/>
                </a:solidFill>
                <a:latin typeface="Roboto Light"/>
                <a:ea typeface="Roboto Light"/>
                <a:cs typeface="Roboto Light"/>
                <a:sym typeface="Roboto Light"/>
              </a:rPr>
              <a:t>Identify Data Sources</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722" name="Google Shape;1722;p11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723" name="Google Shape;1723;p11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SzPts val="700"/>
              <a:buNone/>
            </a:pPr>
            <a:r>
              <a:t/>
            </a:r>
            <a:endParaRPr/>
          </a:p>
        </p:txBody>
      </p:sp>
      <p:pic>
        <p:nvPicPr>
          <p:cNvPr id="1724" name="Google Shape;1724;p116"/>
          <p:cNvPicPr preferRelativeResize="0"/>
          <p:nvPr/>
        </p:nvPicPr>
        <p:blipFill rotWithShape="1">
          <a:blip r:embed="rId3">
            <a:alphaModFix/>
          </a:blip>
          <a:srcRect b="0" l="0" r="0" t="0"/>
          <a:stretch/>
        </p:blipFill>
        <p:spPr>
          <a:xfrm>
            <a:off x="2086600" y="937136"/>
            <a:ext cx="4571999" cy="3698520"/>
          </a:xfrm>
          <a:prstGeom prst="rect">
            <a:avLst/>
          </a:prstGeom>
          <a:noFill/>
          <a:ln cap="flat" cmpd="sng" w="9525">
            <a:solidFill>
              <a:srgbClr val="28C8E5"/>
            </a:solidFill>
            <a:prstDash val="solid"/>
            <a:round/>
            <a:headEnd len="sm" w="sm" type="none"/>
            <a:tailEnd len="sm" w="sm" type="none"/>
          </a:ln>
        </p:spPr>
      </p:pic>
      <p:sp>
        <p:nvSpPr>
          <p:cNvPr id="1725" name="Google Shape;1725;p116"/>
          <p:cNvSpPr/>
          <p:nvPr/>
        </p:nvSpPr>
        <p:spPr>
          <a:xfrm>
            <a:off x="1282025" y="1480500"/>
            <a:ext cx="938700" cy="2514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16"/>
          <p:cNvSpPr txBox="1"/>
          <p:nvPr/>
        </p:nvSpPr>
        <p:spPr>
          <a:xfrm>
            <a:off x="211843" y="2126850"/>
            <a:ext cx="19617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Review Count</a:t>
            </a:r>
            <a:endParaRPr b="1" i="0" sz="1400" u="none" cap="none" strike="noStrike">
              <a:solidFill>
                <a:srgbClr val="000000"/>
              </a:solidFill>
              <a:latin typeface="Roboto"/>
              <a:ea typeface="Roboto"/>
              <a:cs typeface="Roboto"/>
              <a:sym typeface="Roboto"/>
            </a:endParaRPr>
          </a:p>
        </p:txBody>
      </p:sp>
      <p:sp>
        <p:nvSpPr>
          <p:cNvPr id="1727" name="Google Shape;1727;p116"/>
          <p:cNvSpPr/>
          <p:nvPr/>
        </p:nvSpPr>
        <p:spPr>
          <a:xfrm>
            <a:off x="1006100" y="3463600"/>
            <a:ext cx="22158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16"/>
          <p:cNvSpPr txBox="1"/>
          <p:nvPr/>
        </p:nvSpPr>
        <p:spPr>
          <a:xfrm>
            <a:off x="211843" y="3374500"/>
            <a:ext cx="19617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Rating</a:t>
            </a:r>
            <a:endParaRPr b="1" i="0" sz="1400" u="none" cap="none" strike="noStrike">
              <a:solidFill>
                <a:srgbClr val="000000"/>
              </a:solidFill>
              <a:latin typeface="Roboto"/>
              <a:ea typeface="Roboto"/>
              <a:cs typeface="Roboto"/>
              <a:sym typeface="Roboto"/>
            </a:endParaRPr>
          </a:p>
        </p:txBody>
      </p:sp>
      <p:sp>
        <p:nvSpPr>
          <p:cNvPr id="1729" name="Google Shape;1729;p116"/>
          <p:cNvSpPr txBox="1"/>
          <p:nvPr/>
        </p:nvSpPr>
        <p:spPr>
          <a:xfrm>
            <a:off x="6873093" y="2759725"/>
            <a:ext cx="19617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Locations</a:t>
            </a:r>
            <a:endParaRPr b="1" i="0" sz="1400" u="none" cap="none" strike="noStrike">
              <a:solidFill>
                <a:srgbClr val="000000"/>
              </a:solidFill>
              <a:latin typeface="Roboto"/>
              <a:ea typeface="Roboto"/>
              <a:cs typeface="Roboto"/>
              <a:sym typeface="Roboto"/>
            </a:endParaRPr>
          </a:p>
        </p:txBody>
      </p:sp>
      <p:sp>
        <p:nvSpPr>
          <p:cNvPr id="1730" name="Google Shape;1730;p116"/>
          <p:cNvSpPr/>
          <p:nvPr/>
        </p:nvSpPr>
        <p:spPr>
          <a:xfrm flipH="1">
            <a:off x="6210450" y="2827463"/>
            <a:ext cx="717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16"/>
          <p:cNvSpPr/>
          <p:nvPr/>
        </p:nvSpPr>
        <p:spPr>
          <a:xfrm>
            <a:off x="1625475" y="2188400"/>
            <a:ext cx="2088900" cy="2757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16"/>
          <p:cNvSpPr txBox="1"/>
          <p:nvPr/>
        </p:nvSpPr>
        <p:spPr>
          <a:xfrm>
            <a:off x="263048" y="1389250"/>
            <a:ext cx="12693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Food Type</a:t>
            </a:r>
            <a:endParaRPr b="1" i="0" sz="1400" u="none" cap="none" strike="noStrike">
              <a:solidFill>
                <a:srgbClr val="000000"/>
              </a:solidFill>
              <a:latin typeface="Roboto"/>
              <a:ea typeface="Roboto"/>
              <a:cs typeface="Roboto"/>
              <a:sym typeface="Roboto"/>
            </a:endParaRPr>
          </a:p>
        </p:txBody>
      </p:sp>
      <p:sp>
        <p:nvSpPr>
          <p:cNvPr id="1733" name="Google Shape;1733;p116"/>
          <p:cNvSpPr txBox="1"/>
          <p:nvPr/>
        </p:nvSpPr>
        <p:spPr>
          <a:xfrm>
            <a:off x="7016152" y="1630900"/>
            <a:ext cx="1593000" cy="618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Lots of Data!</a:t>
            </a:r>
            <a:endParaRPr b="1" i="0" sz="1800" u="none" cap="none" strike="noStrike">
              <a:solidFill>
                <a:srgbClr val="000000"/>
              </a:solidFill>
              <a:latin typeface="Roboto"/>
              <a:ea typeface="Roboto"/>
              <a:cs typeface="Roboto"/>
              <a:sym typeface="Roboto"/>
            </a:endParaRPr>
          </a:p>
        </p:txBody>
      </p:sp>
      <p:pic>
        <p:nvPicPr>
          <p:cNvPr id="1734" name="Google Shape;1734;p116"/>
          <p:cNvPicPr preferRelativeResize="0"/>
          <p:nvPr/>
        </p:nvPicPr>
        <p:blipFill rotWithShape="1">
          <a:blip r:embed="rId4">
            <a:alphaModFix/>
          </a:blip>
          <a:srcRect b="0" l="0" r="0" t="0"/>
          <a:stretch/>
        </p:blipFill>
        <p:spPr>
          <a:xfrm>
            <a:off x="7315200" y="839638"/>
            <a:ext cx="914400" cy="914400"/>
          </a:xfrm>
          <a:prstGeom prst="rect">
            <a:avLst/>
          </a:prstGeom>
          <a:noFill/>
          <a:ln>
            <a:noFill/>
          </a:ln>
          <a:effectLst>
            <a:outerShdw blurRad="57150" rotWithShape="0" algn="bl" dir="5400000" dist="19050">
              <a:srgbClr val="42719B">
                <a:alpha val="49803"/>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117"/>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Step 3: Define Strategy and Metrics</a:t>
            </a:r>
            <a:endParaRPr/>
          </a:p>
        </p:txBody>
      </p:sp>
      <p:sp>
        <p:nvSpPr>
          <p:cNvPr id="1740" name="Google Shape;1740;p11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741" name="Google Shape;1741;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5" name="Shape 1745"/>
        <p:cNvGrpSpPr/>
        <p:nvPr/>
      </p:nvGrpSpPr>
      <p:grpSpPr>
        <a:xfrm>
          <a:off x="0" y="0"/>
          <a:ext cx="0" cy="0"/>
          <a:chOff x="0" y="0"/>
          <a:chExt cx="0" cy="0"/>
        </a:xfrm>
      </p:grpSpPr>
      <p:sp>
        <p:nvSpPr>
          <p:cNvPr id="1746" name="Google Shape;1746;p1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Step 3: </a:t>
            </a:r>
            <a:r>
              <a:rPr lang="en">
                <a:latin typeface="Roboto Light"/>
                <a:ea typeface="Roboto Light"/>
                <a:cs typeface="Roboto Light"/>
                <a:sym typeface="Roboto Light"/>
              </a:rPr>
              <a:t>Define Strategy and Metrics</a:t>
            </a:r>
            <a:endParaRPr>
              <a:latin typeface="Roboto Light"/>
              <a:ea typeface="Roboto Light"/>
              <a:cs typeface="Roboto Light"/>
              <a:sym typeface="Roboto Light"/>
            </a:endParaRPr>
          </a:p>
        </p:txBody>
      </p:sp>
      <p:sp>
        <p:nvSpPr>
          <p:cNvPr id="1747" name="Google Shape;1747;p11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748" name="Google Shape;1748;p1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749" name="Google Shape;1749;p1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Here we created a blueprint for what we’re targeting:</a:t>
            </a:r>
            <a:endParaRPr/>
          </a:p>
        </p:txBody>
      </p:sp>
      <p:sp>
        <p:nvSpPr>
          <p:cNvPr id="1750" name="Google Shape;1750;p118"/>
          <p:cNvSpPr txBox="1"/>
          <p:nvPr/>
        </p:nvSpPr>
        <p:spPr>
          <a:xfrm>
            <a:off x="416575" y="1309600"/>
            <a:ext cx="8447400" cy="1156800"/>
          </a:xfrm>
          <a:prstGeom prst="rect">
            <a:avLst/>
          </a:prstGeom>
          <a:noFill/>
          <a:ln>
            <a:noFill/>
          </a:ln>
        </p:spPr>
        <p:txBody>
          <a:bodyPr anchorCtr="0" anchor="t" bIns="91425" lIns="91425" spcFirstLastPara="1" rIns="91425" wrap="square" tIns="91425">
            <a:noAutofit/>
          </a:bodyPr>
          <a:lstStyle/>
          <a:p>
            <a:pPr indent="0" lvl="0" marL="0" marR="0" rtl="0" algn="l">
              <a:lnSpc>
                <a:spcPct val="113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Americans:</a:t>
            </a:r>
            <a:endParaRPr b="1" i="0" sz="1800" u="none" cap="none" strike="noStrike">
              <a:solidFill>
                <a:srgbClr val="000000"/>
              </a:solidFill>
              <a:latin typeface="Roboto"/>
              <a:ea typeface="Roboto"/>
              <a:cs typeface="Roboto"/>
              <a:sym typeface="Roboto"/>
            </a:endParaRPr>
          </a:p>
          <a:p>
            <a:pPr indent="-285750" lvl="0" marL="285750" marR="0" rtl="0" algn="l">
              <a:lnSpc>
                <a:spcPct val="113000"/>
              </a:lnSpc>
              <a:spcBef>
                <a:spcPts val="40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Ideally, we need thousands of records from Americans in </a:t>
            </a:r>
            <a:br>
              <a:rPr b="0" i="0" lang="en" sz="1800" u="none" cap="none" strike="noStrike">
                <a:solidFill>
                  <a:srgbClr val="000000"/>
                </a:solidFill>
                <a:latin typeface="Roboto"/>
                <a:ea typeface="Roboto"/>
                <a:cs typeface="Roboto"/>
                <a:sym typeface="Roboto"/>
              </a:rPr>
            </a:br>
            <a:r>
              <a:rPr b="0" i="0" lang="en" sz="1800" u="none" cap="none" strike="noStrike">
                <a:solidFill>
                  <a:srgbClr val="000000"/>
                </a:solidFill>
                <a:latin typeface="Roboto"/>
                <a:ea typeface="Roboto"/>
                <a:cs typeface="Roboto"/>
                <a:sym typeface="Roboto"/>
              </a:rPr>
              <a:t>hundreds of different cities. (Large samples)</a:t>
            </a:r>
            <a:endParaRPr b="0" i="0" sz="1800" u="none" cap="none" strike="noStrike">
              <a:solidFill>
                <a:srgbClr val="000000"/>
              </a:solidFill>
              <a:latin typeface="Roboto"/>
              <a:ea typeface="Roboto"/>
              <a:cs typeface="Roboto"/>
              <a:sym typeface="Roboto"/>
            </a:endParaRPr>
          </a:p>
          <a:p>
            <a:pPr indent="0" lvl="0" marL="0" marR="0" rtl="0" algn="l">
              <a:lnSpc>
                <a:spcPct val="113000"/>
              </a:lnSpc>
              <a:spcBef>
                <a:spcPts val="400"/>
              </a:spcBef>
              <a:spcAft>
                <a:spcPts val="40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1" name="Google Shape;1751;p118"/>
          <p:cNvSpPr txBox="1"/>
          <p:nvPr/>
        </p:nvSpPr>
        <p:spPr>
          <a:xfrm>
            <a:off x="420624" y="2527950"/>
            <a:ext cx="8447400" cy="1156800"/>
          </a:xfrm>
          <a:prstGeom prst="rect">
            <a:avLst/>
          </a:prstGeom>
          <a:noFill/>
          <a:ln>
            <a:noFill/>
          </a:ln>
        </p:spPr>
        <p:txBody>
          <a:bodyPr anchorCtr="0" anchor="t" bIns="91425" lIns="91425" spcFirstLastPara="1" rIns="91425" wrap="square" tIns="91425">
            <a:noAutofit/>
          </a:bodyPr>
          <a:lstStyle/>
          <a:p>
            <a:pPr indent="0" lvl="0" marL="0" marR="0" rtl="0" algn="l">
              <a:lnSpc>
                <a:spcPct val="113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Preference:</a:t>
            </a:r>
            <a:endParaRPr b="1" i="0" sz="1800" u="none" cap="none" strike="noStrike">
              <a:solidFill>
                <a:srgbClr val="000000"/>
              </a:solidFill>
              <a:latin typeface="Roboto"/>
              <a:ea typeface="Roboto"/>
              <a:cs typeface="Roboto"/>
              <a:sym typeface="Roboto"/>
            </a:endParaRPr>
          </a:p>
          <a:p>
            <a:pPr indent="-285750" lvl="0" marL="285750" marR="0" rtl="0" algn="l">
              <a:lnSpc>
                <a:spcPct val="113000"/>
              </a:lnSpc>
              <a:spcBef>
                <a:spcPts val="40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Number of Yelp Reviews (More = Preference)</a:t>
            </a:r>
            <a:endParaRPr b="0" i="0" sz="1800" u="none" cap="none" strike="noStrike">
              <a:solidFill>
                <a:srgbClr val="000000"/>
              </a:solidFill>
              <a:latin typeface="Roboto"/>
              <a:ea typeface="Roboto"/>
              <a:cs typeface="Roboto"/>
              <a:sym typeface="Roboto"/>
            </a:endParaRPr>
          </a:p>
          <a:p>
            <a:pPr indent="-285750" lvl="0" marL="285750" marR="0" rtl="0" algn="l">
              <a:lnSpc>
                <a:spcPct val="113000"/>
              </a:lnSpc>
              <a:spcBef>
                <a:spcPts val="400"/>
              </a:spcBef>
              <a:spcAft>
                <a:spcPts val="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Average Aggregated Ratings  (Higher = Preference)</a:t>
            </a:r>
            <a:endParaRPr b="0" i="0" sz="1800" u="none" cap="none" strike="noStrike">
              <a:solidFill>
                <a:srgbClr val="000000"/>
              </a:solidFill>
              <a:latin typeface="Roboto"/>
              <a:ea typeface="Roboto"/>
              <a:cs typeface="Roboto"/>
              <a:sym typeface="Roboto"/>
            </a:endParaRPr>
          </a:p>
          <a:p>
            <a:pPr indent="0" lvl="0" marL="0" marR="0" rtl="0" algn="l">
              <a:lnSpc>
                <a:spcPct val="113000"/>
              </a:lnSpc>
              <a:spcBef>
                <a:spcPts val="400"/>
              </a:spcBef>
              <a:spcAft>
                <a:spcPts val="40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752" name="Google Shape;1752;p118"/>
          <p:cNvSpPr txBox="1"/>
          <p:nvPr/>
        </p:nvSpPr>
        <p:spPr>
          <a:xfrm>
            <a:off x="420624" y="3911425"/>
            <a:ext cx="8447400" cy="902700"/>
          </a:xfrm>
          <a:prstGeom prst="rect">
            <a:avLst/>
          </a:prstGeom>
          <a:noFill/>
          <a:ln>
            <a:noFill/>
          </a:ln>
        </p:spPr>
        <p:txBody>
          <a:bodyPr anchorCtr="0" anchor="t" bIns="91425" lIns="91425" spcFirstLastPara="1" rIns="91425" wrap="square" tIns="91425">
            <a:noAutofit/>
          </a:bodyPr>
          <a:lstStyle/>
          <a:p>
            <a:pPr indent="0" lvl="0" marL="0" marR="0" rtl="0" algn="l">
              <a:lnSpc>
                <a:spcPct val="113000"/>
              </a:lnSpc>
              <a:spcBef>
                <a:spcPts val="0"/>
              </a:spcBef>
              <a:spcAft>
                <a:spcPts val="0"/>
              </a:spcAft>
              <a:buClr>
                <a:srgbClr val="000000"/>
              </a:buClr>
              <a:buSzPts val="1800"/>
              <a:buFont typeface="Arial"/>
              <a:buNone/>
            </a:pPr>
            <a:r>
              <a:rPr b="1" i="0" lang="en" sz="1800" u="none" cap="none" strike="noStrike">
                <a:solidFill>
                  <a:srgbClr val="000000"/>
                </a:solidFill>
                <a:latin typeface="Roboto"/>
                <a:ea typeface="Roboto"/>
                <a:cs typeface="Roboto"/>
                <a:sym typeface="Roboto"/>
              </a:rPr>
              <a:t>Italian and Mexican Food:</a:t>
            </a:r>
            <a:endParaRPr b="1" i="0" sz="1800" u="none" cap="none" strike="noStrike">
              <a:solidFill>
                <a:srgbClr val="000000"/>
              </a:solidFill>
              <a:latin typeface="Roboto"/>
              <a:ea typeface="Roboto"/>
              <a:cs typeface="Roboto"/>
              <a:sym typeface="Roboto"/>
            </a:endParaRPr>
          </a:p>
          <a:p>
            <a:pPr indent="-285750" lvl="0" marL="285750" marR="0" rtl="0" algn="l">
              <a:lnSpc>
                <a:spcPct val="113000"/>
              </a:lnSpc>
              <a:spcBef>
                <a:spcPts val="400"/>
              </a:spcBef>
              <a:spcAft>
                <a:spcPts val="400"/>
              </a:spcAft>
              <a:buClr>
                <a:srgbClr val="000000"/>
              </a:buClr>
              <a:buSzPts val="1800"/>
              <a:buFont typeface="Roboto"/>
              <a:buChar char="•"/>
            </a:pPr>
            <a:r>
              <a:rPr b="0" i="0" lang="en" sz="1800" u="none" cap="none" strike="noStrike">
                <a:solidFill>
                  <a:srgbClr val="000000"/>
                </a:solidFill>
                <a:latin typeface="Roboto"/>
                <a:ea typeface="Roboto"/>
                <a:cs typeface="Roboto"/>
                <a:sym typeface="Roboto"/>
              </a:rPr>
              <a:t>Top 20 Italian and Mexican restaurants in every city</a:t>
            </a:r>
            <a:endParaRPr b="0" i="0" sz="1800" u="none" cap="none" strike="noStrike">
              <a:solidFill>
                <a:srgbClr val="000000"/>
              </a:solidFill>
              <a:latin typeface="Roboto"/>
              <a:ea typeface="Roboto"/>
              <a:cs typeface="Roboto"/>
              <a:sym typeface="Robo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6" name="Shape 1756"/>
        <p:cNvGrpSpPr/>
        <p:nvPr/>
      </p:nvGrpSpPr>
      <p:grpSpPr>
        <a:xfrm>
          <a:off x="0" y="0"/>
          <a:ext cx="0" cy="0"/>
          <a:chOff x="0" y="0"/>
          <a:chExt cx="0" cy="0"/>
        </a:xfrm>
      </p:grpSpPr>
      <p:sp>
        <p:nvSpPr>
          <p:cNvPr id="1757" name="Google Shape;1757;p1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Step 3: </a:t>
            </a:r>
            <a:r>
              <a:rPr lang="en">
                <a:solidFill>
                  <a:schemeClr val="dk1"/>
                </a:solidFill>
                <a:latin typeface="Roboto Light"/>
                <a:ea typeface="Roboto Light"/>
                <a:cs typeface="Roboto Light"/>
                <a:sym typeface="Roboto Light"/>
              </a:rPr>
              <a:t>Define Strategy and Metrics</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a:p>
        </p:txBody>
      </p:sp>
      <p:sp>
        <p:nvSpPr>
          <p:cNvPr id="1758" name="Google Shape;1758;p1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Repeat this analysis for as many cities as possible.</a:t>
            </a:r>
            <a:endParaRPr/>
          </a:p>
        </p:txBody>
      </p:sp>
      <p:sp>
        <p:nvSpPr>
          <p:cNvPr id="1759" name="Google Shape;1759;p11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760" name="Google Shape;1760;p1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761" name="Google Shape;1761;p119"/>
          <p:cNvGraphicFramePr/>
          <p:nvPr/>
        </p:nvGraphicFramePr>
        <p:xfrm>
          <a:off x="471250" y="1339400"/>
          <a:ext cx="3000000" cy="3000000"/>
        </p:xfrm>
        <a:graphic>
          <a:graphicData uri="http://schemas.openxmlformats.org/drawingml/2006/table">
            <a:tbl>
              <a:tblPr>
                <a:noFill/>
                <a:tableStyleId>{1C90C4E6-6C38-4202-8681-3F77B574510C}</a:tableStyleId>
              </a:tblPr>
              <a:tblGrid>
                <a:gridCol w="949475"/>
                <a:gridCol w="949475"/>
              </a:tblGrid>
              <a:tr h="1725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FFFFFF"/>
                          </a:solidFill>
                        </a:rPr>
                        <a:t>New York, NY</a:t>
                      </a:r>
                      <a:endParaRPr b="1" sz="1200" u="none" cap="none" strike="noStrike">
                        <a:solidFill>
                          <a:srgbClr val="FFFFFF"/>
                        </a:solidFill>
                      </a:endParaRPr>
                    </a:p>
                  </a:txBody>
                  <a:tcPr marT="18275" marB="0" marR="91425" marL="91425">
                    <a:solidFill>
                      <a:srgbClr val="333333"/>
                    </a:solidFill>
                  </a:tcPr>
                </a:tc>
                <a:tc hMerge="1"/>
              </a:tr>
              <a:tr h="1725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Italian </a:t>
                      </a:r>
                      <a:endParaRPr b="1" sz="10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Mexican </a:t>
                      </a:r>
                      <a:endParaRPr b="1" sz="1000" u="none" cap="none" strike="noStrike"/>
                    </a:p>
                  </a:txBody>
                  <a:tcPr marT="18275" marB="0" marR="91425" marL="182875">
                    <a:solidFill>
                      <a:srgbClr val="28C8E5"/>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bl>
          </a:graphicData>
        </a:graphic>
      </p:graphicFrame>
      <p:sp>
        <p:nvSpPr>
          <p:cNvPr id="1762" name="Google Shape;1762;p119"/>
          <p:cNvSpPr txBox="1"/>
          <p:nvPr/>
        </p:nvSpPr>
        <p:spPr>
          <a:xfrm>
            <a:off x="1278825" y="1978225"/>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VS.</a:t>
            </a:r>
            <a:endParaRPr b="0" i="0" sz="1000" u="none" cap="none" strike="noStrike">
              <a:solidFill>
                <a:srgbClr val="000000"/>
              </a:solidFill>
              <a:latin typeface="Arial"/>
              <a:ea typeface="Arial"/>
              <a:cs typeface="Arial"/>
              <a:sym typeface="Arial"/>
            </a:endParaRPr>
          </a:p>
        </p:txBody>
      </p:sp>
      <p:graphicFrame>
        <p:nvGraphicFramePr>
          <p:cNvPr id="1763" name="Google Shape;1763;p119"/>
          <p:cNvGraphicFramePr/>
          <p:nvPr/>
        </p:nvGraphicFramePr>
        <p:xfrm>
          <a:off x="2648575" y="1335024"/>
          <a:ext cx="3000000" cy="3000000"/>
        </p:xfrm>
        <a:graphic>
          <a:graphicData uri="http://schemas.openxmlformats.org/drawingml/2006/table">
            <a:tbl>
              <a:tblPr>
                <a:noFill/>
                <a:tableStyleId>{1C90C4E6-6C38-4202-8681-3F77B574510C}</a:tableStyleId>
              </a:tblPr>
              <a:tblGrid>
                <a:gridCol w="949475"/>
                <a:gridCol w="949475"/>
              </a:tblGrid>
              <a:tr h="1725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FFFFFF"/>
                          </a:solidFill>
                        </a:rPr>
                        <a:t>Tucson, AZ</a:t>
                      </a:r>
                      <a:endParaRPr b="1" sz="1200" u="none" cap="none" strike="noStrike">
                        <a:solidFill>
                          <a:srgbClr val="FFFFFF"/>
                        </a:solidFill>
                      </a:endParaRPr>
                    </a:p>
                  </a:txBody>
                  <a:tcPr marT="18275" marB="0" marR="91425" marL="91425">
                    <a:solidFill>
                      <a:srgbClr val="333333"/>
                    </a:solidFill>
                  </a:tcPr>
                </a:tc>
                <a:tc hMerge="1"/>
              </a:tr>
              <a:tr h="1725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Italian </a:t>
                      </a:r>
                      <a:endParaRPr b="1" sz="10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Mexican </a:t>
                      </a:r>
                      <a:endParaRPr b="1" sz="1000" u="none" cap="none" strike="noStrike"/>
                    </a:p>
                  </a:txBody>
                  <a:tcPr marT="18275" marB="0" marR="91425" marL="182875">
                    <a:solidFill>
                      <a:srgbClr val="28C8E5"/>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bl>
          </a:graphicData>
        </a:graphic>
      </p:graphicFrame>
      <p:sp>
        <p:nvSpPr>
          <p:cNvPr id="1764" name="Google Shape;1764;p119"/>
          <p:cNvSpPr txBox="1"/>
          <p:nvPr/>
        </p:nvSpPr>
        <p:spPr>
          <a:xfrm>
            <a:off x="3456150"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VS.</a:t>
            </a:r>
            <a:endParaRPr b="0" i="0" sz="1000" u="none" cap="none" strike="noStrike">
              <a:solidFill>
                <a:srgbClr val="000000"/>
              </a:solidFill>
              <a:latin typeface="Arial"/>
              <a:ea typeface="Arial"/>
              <a:cs typeface="Arial"/>
              <a:sym typeface="Arial"/>
            </a:endParaRPr>
          </a:p>
        </p:txBody>
      </p:sp>
      <p:graphicFrame>
        <p:nvGraphicFramePr>
          <p:cNvPr id="1765" name="Google Shape;1765;p119"/>
          <p:cNvGraphicFramePr/>
          <p:nvPr/>
        </p:nvGraphicFramePr>
        <p:xfrm>
          <a:off x="4825900" y="1335024"/>
          <a:ext cx="3000000" cy="3000000"/>
        </p:xfrm>
        <a:graphic>
          <a:graphicData uri="http://schemas.openxmlformats.org/drawingml/2006/table">
            <a:tbl>
              <a:tblPr>
                <a:noFill/>
                <a:tableStyleId>{1C90C4E6-6C38-4202-8681-3F77B574510C}</a:tableStyleId>
              </a:tblPr>
              <a:tblGrid>
                <a:gridCol w="949475"/>
                <a:gridCol w="949475"/>
              </a:tblGrid>
              <a:tr h="1725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FFFFFF"/>
                          </a:solidFill>
                        </a:rPr>
                        <a:t>Washington, D.C.</a:t>
                      </a:r>
                      <a:endParaRPr b="1" sz="1200" u="none" cap="none" strike="noStrike">
                        <a:solidFill>
                          <a:srgbClr val="FFFFFF"/>
                        </a:solidFill>
                      </a:endParaRPr>
                    </a:p>
                  </a:txBody>
                  <a:tcPr marT="18275" marB="0" marR="91425" marL="91425">
                    <a:solidFill>
                      <a:srgbClr val="333333"/>
                    </a:solidFill>
                  </a:tcPr>
                </a:tc>
                <a:tc hMerge="1"/>
              </a:tr>
              <a:tr h="1725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Italian </a:t>
                      </a:r>
                      <a:endParaRPr b="1" sz="10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Mexican </a:t>
                      </a:r>
                      <a:endParaRPr b="1" sz="1000" u="none" cap="none" strike="noStrike"/>
                    </a:p>
                  </a:txBody>
                  <a:tcPr marT="18275" marB="0" marR="91425" marL="182875">
                    <a:solidFill>
                      <a:srgbClr val="28C8E5"/>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bl>
          </a:graphicData>
        </a:graphic>
      </p:graphicFrame>
      <p:sp>
        <p:nvSpPr>
          <p:cNvPr id="1766" name="Google Shape;1766;p119"/>
          <p:cNvSpPr txBox="1"/>
          <p:nvPr/>
        </p:nvSpPr>
        <p:spPr>
          <a:xfrm>
            <a:off x="5633475" y="197510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VS.</a:t>
            </a:r>
            <a:endParaRPr b="0" i="0" sz="1000" u="none" cap="none" strike="noStrike">
              <a:solidFill>
                <a:srgbClr val="000000"/>
              </a:solidFill>
              <a:latin typeface="Arial"/>
              <a:ea typeface="Arial"/>
              <a:cs typeface="Arial"/>
              <a:sym typeface="Arial"/>
            </a:endParaRPr>
          </a:p>
        </p:txBody>
      </p:sp>
      <p:graphicFrame>
        <p:nvGraphicFramePr>
          <p:cNvPr id="1767" name="Google Shape;1767;p119"/>
          <p:cNvGraphicFramePr/>
          <p:nvPr/>
        </p:nvGraphicFramePr>
        <p:xfrm>
          <a:off x="475488" y="2854475"/>
          <a:ext cx="3000000" cy="3000000"/>
        </p:xfrm>
        <a:graphic>
          <a:graphicData uri="http://schemas.openxmlformats.org/drawingml/2006/table">
            <a:tbl>
              <a:tblPr>
                <a:noFill/>
                <a:tableStyleId>{1C90C4E6-6C38-4202-8681-3F77B574510C}</a:tableStyleId>
              </a:tblPr>
              <a:tblGrid>
                <a:gridCol w="949475"/>
                <a:gridCol w="949475"/>
              </a:tblGrid>
              <a:tr h="1725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FFFFFF"/>
                          </a:solidFill>
                        </a:rPr>
                        <a:t>Omaha, NE</a:t>
                      </a:r>
                      <a:endParaRPr b="1" sz="1200" u="none" cap="none" strike="noStrike">
                        <a:solidFill>
                          <a:srgbClr val="FFFFFF"/>
                        </a:solidFill>
                      </a:endParaRPr>
                    </a:p>
                  </a:txBody>
                  <a:tcPr marT="18275" marB="0" marR="91425" marL="91425">
                    <a:solidFill>
                      <a:srgbClr val="333333"/>
                    </a:solidFill>
                  </a:tcPr>
                </a:tc>
                <a:tc hMerge="1"/>
              </a:tr>
              <a:tr h="1725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Italian </a:t>
                      </a:r>
                      <a:endParaRPr b="1" sz="10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Mexican </a:t>
                      </a:r>
                      <a:endParaRPr b="1" sz="1000" u="none" cap="none" strike="noStrike"/>
                    </a:p>
                  </a:txBody>
                  <a:tcPr marT="18275" marB="0" marR="91425" marL="182875">
                    <a:solidFill>
                      <a:srgbClr val="28C8E5"/>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bl>
          </a:graphicData>
        </a:graphic>
      </p:graphicFrame>
      <p:sp>
        <p:nvSpPr>
          <p:cNvPr id="1768" name="Google Shape;1768;p119"/>
          <p:cNvSpPr txBox="1"/>
          <p:nvPr/>
        </p:nvSpPr>
        <p:spPr>
          <a:xfrm>
            <a:off x="1280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VS.</a:t>
            </a:r>
            <a:endParaRPr b="0" i="0" sz="1000" u="none" cap="none" strike="noStrike">
              <a:solidFill>
                <a:srgbClr val="000000"/>
              </a:solidFill>
              <a:latin typeface="Arial"/>
              <a:ea typeface="Arial"/>
              <a:cs typeface="Arial"/>
              <a:sym typeface="Arial"/>
            </a:endParaRPr>
          </a:p>
        </p:txBody>
      </p:sp>
      <p:graphicFrame>
        <p:nvGraphicFramePr>
          <p:cNvPr id="1769" name="Google Shape;1769;p119"/>
          <p:cNvGraphicFramePr/>
          <p:nvPr/>
        </p:nvGraphicFramePr>
        <p:xfrm>
          <a:off x="2648563" y="2852928"/>
          <a:ext cx="3000000" cy="3000000"/>
        </p:xfrm>
        <a:graphic>
          <a:graphicData uri="http://schemas.openxmlformats.org/drawingml/2006/table">
            <a:tbl>
              <a:tblPr>
                <a:noFill/>
                <a:tableStyleId>{1C90C4E6-6C38-4202-8681-3F77B574510C}</a:tableStyleId>
              </a:tblPr>
              <a:tblGrid>
                <a:gridCol w="949475"/>
                <a:gridCol w="949475"/>
              </a:tblGrid>
              <a:tr h="1725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FFFFFF"/>
                          </a:solidFill>
                        </a:rPr>
                        <a:t>San Diego, CA</a:t>
                      </a:r>
                      <a:endParaRPr b="1" sz="1200" u="none" cap="none" strike="noStrike">
                        <a:solidFill>
                          <a:srgbClr val="FFFFFF"/>
                        </a:solidFill>
                      </a:endParaRPr>
                    </a:p>
                  </a:txBody>
                  <a:tcPr marT="18275" marB="0" marR="91425" marL="91425">
                    <a:solidFill>
                      <a:srgbClr val="333333"/>
                    </a:solidFill>
                  </a:tcPr>
                </a:tc>
                <a:tc hMerge="1"/>
              </a:tr>
              <a:tr h="1725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Italian </a:t>
                      </a:r>
                      <a:endParaRPr b="1" sz="10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Mexican </a:t>
                      </a:r>
                      <a:endParaRPr b="1" sz="1000" u="none" cap="none" strike="noStrike"/>
                    </a:p>
                  </a:txBody>
                  <a:tcPr marT="18275" marB="0" marR="91425" marL="182875">
                    <a:solidFill>
                      <a:srgbClr val="28C8E5"/>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bl>
          </a:graphicData>
        </a:graphic>
      </p:graphicFrame>
      <p:sp>
        <p:nvSpPr>
          <p:cNvPr id="1770" name="Google Shape;1770;p119"/>
          <p:cNvSpPr txBox="1"/>
          <p:nvPr/>
        </p:nvSpPr>
        <p:spPr>
          <a:xfrm>
            <a:off x="3456160" y="3484800"/>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VS.</a:t>
            </a:r>
            <a:endParaRPr b="0" i="0" sz="1000" u="none" cap="none" strike="noStrike">
              <a:solidFill>
                <a:srgbClr val="000000"/>
              </a:solidFill>
              <a:latin typeface="Arial"/>
              <a:ea typeface="Arial"/>
              <a:cs typeface="Arial"/>
              <a:sym typeface="Arial"/>
            </a:endParaRPr>
          </a:p>
        </p:txBody>
      </p:sp>
      <p:graphicFrame>
        <p:nvGraphicFramePr>
          <p:cNvPr id="1771" name="Google Shape;1771;p119"/>
          <p:cNvGraphicFramePr/>
          <p:nvPr/>
        </p:nvGraphicFramePr>
        <p:xfrm>
          <a:off x="4828032" y="2852928"/>
          <a:ext cx="3000000" cy="3000000"/>
        </p:xfrm>
        <a:graphic>
          <a:graphicData uri="http://schemas.openxmlformats.org/drawingml/2006/table">
            <a:tbl>
              <a:tblPr>
                <a:noFill/>
                <a:tableStyleId>{1C90C4E6-6C38-4202-8681-3F77B574510C}</a:tableStyleId>
              </a:tblPr>
              <a:tblGrid>
                <a:gridCol w="949475"/>
                <a:gridCol w="949475"/>
              </a:tblGrid>
              <a:tr h="1725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rgbClr val="FFFFFF"/>
                          </a:solidFill>
                        </a:rPr>
                        <a:t>Atlanta, GA</a:t>
                      </a:r>
                      <a:endParaRPr b="1" sz="1200" u="none" cap="none" strike="noStrike">
                        <a:solidFill>
                          <a:srgbClr val="FFFFFF"/>
                        </a:solidFill>
                      </a:endParaRPr>
                    </a:p>
                  </a:txBody>
                  <a:tcPr marT="18275" marB="0" marR="91425" marL="91425">
                    <a:solidFill>
                      <a:srgbClr val="333333"/>
                    </a:solidFill>
                  </a:tcPr>
                </a:tc>
                <a:tc hMerge="1"/>
              </a:tr>
              <a:tr h="172525">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Italian </a:t>
                      </a:r>
                      <a:endParaRPr b="1" sz="10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t>Mexican </a:t>
                      </a:r>
                      <a:endParaRPr b="1" sz="1000" u="none" cap="none" strike="noStrike"/>
                    </a:p>
                  </a:txBody>
                  <a:tcPr marT="18275" marB="0" marR="91425" marL="182875">
                    <a:solidFill>
                      <a:srgbClr val="28C8E5"/>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r h="172525">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800"/>
                        <a:buFont typeface="Arial"/>
                        <a:buNone/>
                      </a:pPr>
                      <a:r>
                        <a:rPr lang="en" sz="800" u="none" cap="none" strike="noStrike"/>
                        <a:t>Restaurant</a:t>
                      </a:r>
                      <a:endParaRPr sz="800" u="none" cap="none" strike="noStrike"/>
                    </a:p>
                  </a:txBody>
                  <a:tcPr marT="18275" marB="0" marR="91425" marL="182875">
                    <a:solidFill>
                      <a:srgbClr val="EEF7F8"/>
                    </a:solidFill>
                  </a:tcPr>
                </a:tc>
              </a:tr>
            </a:tbl>
          </a:graphicData>
        </a:graphic>
      </p:graphicFrame>
      <p:sp>
        <p:nvSpPr>
          <p:cNvPr id="1772" name="Google Shape;1772;p119"/>
          <p:cNvSpPr txBox="1"/>
          <p:nvPr/>
        </p:nvSpPr>
        <p:spPr>
          <a:xfrm>
            <a:off x="5632160" y="3483864"/>
            <a:ext cx="283800" cy="186900"/>
          </a:xfrm>
          <a:prstGeom prst="rect">
            <a:avLst/>
          </a:prstGeom>
          <a:solidFill>
            <a:srgbClr val="FFFF00"/>
          </a:solidFill>
          <a:ln>
            <a:noFill/>
          </a:ln>
        </p:spPr>
        <p:txBody>
          <a:bodyPr anchorCtr="0" anchor="t" bIns="18275" lIns="18275" spcFirstLastPara="1" rIns="18275" wrap="square" tIns="1827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VS.</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Google Shape;1777;p12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Step 4: Build Data Retrieval Plan</a:t>
            </a:r>
            <a:endParaRPr/>
          </a:p>
        </p:txBody>
      </p:sp>
      <p:sp>
        <p:nvSpPr>
          <p:cNvPr id="1778" name="Google Shape;1778;p1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779" name="Google Shape;1779;p1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3" name="Shape 1783"/>
        <p:cNvGrpSpPr/>
        <p:nvPr/>
      </p:nvGrpSpPr>
      <p:grpSpPr>
        <a:xfrm>
          <a:off x="0" y="0"/>
          <a:ext cx="0" cy="0"/>
          <a:chOff x="0" y="0"/>
          <a:chExt cx="0" cy="0"/>
        </a:xfrm>
      </p:grpSpPr>
      <p:sp>
        <p:nvSpPr>
          <p:cNvPr id="1784" name="Google Shape;1784;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785" name="Google Shape;1785;p1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786" name="Google Shape;1786;p1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SzPts val="700"/>
              <a:buNone/>
            </a:pPr>
            <a:r>
              <a:t/>
            </a:r>
            <a:endParaRPr/>
          </a:p>
        </p:txBody>
      </p:sp>
      <p:sp>
        <p:nvSpPr>
          <p:cNvPr id="1787" name="Google Shape;1787;p1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13000"/>
              </a:lnSpc>
              <a:spcBef>
                <a:spcPts val="0"/>
              </a:spcBef>
              <a:spcAft>
                <a:spcPts val="0"/>
              </a:spcAft>
              <a:buClr>
                <a:schemeClr val="dk1"/>
              </a:buClr>
              <a:buSzPts val="1100"/>
              <a:buFont typeface="Arial"/>
              <a:buNone/>
            </a:pPr>
            <a:r>
              <a:rPr lang="en">
                <a:solidFill>
                  <a:schemeClr val="dk1"/>
                </a:solidFill>
              </a:rPr>
              <a:t>We could retrieve this data by brute force, but it would be:</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Extremely time consuming</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Skewed by our city familiarity</a:t>
            </a:r>
            <a:endParaRPr>
              <a:solidFill>
                <a:schemeClr val="dk1"/>
              </a:solidFill>
            </a:endParaRPr>
          </a:p>
          <a:p>
            <a:pPr indent="-285750" lvl="0" marL="285750" rtl="0" algn="l">
              <a:lnSpc>
                <a:spcPct val="113000"/>
              </a:lnSpc>
              <a:spcBef>
                <a:spcPts val="400"/>
              </a:spcBef>
              <a:spcAft>
                <a:spcPts val="0"/>
              </a:spcAft>
              <a:buClr>
                <a:schemeClr val="dk1"/>
              </a:buClr>
              <a:buSzPts val="1800"/>
              <a:buFont typeface="Roboto"/>
              <a:buChar char="•"/>
            </a:pPr>
            <a:r>
              <a:rPr lang="en">
                <a:solidFill>
                  <a:schemeClr val="dk1"/>
                </a:solidFill>
              </a:rPr>
              <a:t>Labor intensive</a:t>
            </a:r>
            <a:endParaRPr>
              <a:solidFill>
                <a:schemeClr val="dk1"/>
              </a:solidFill>
            </a:endParaRPr>
          </a:p>
          <a:p>
            <a:pPr indent="0" lvl="0" marL="0" rtl="0" algn="l">
              <a:lnSpc>
                <a:spcPct val="100000"/>
              </a:lnSpc>
              <a:spcBef>
                <a:spcPts val="400"/>
              </a:spcBef>
              <a:spcAft>
                <a:spcPts val="0"/>
              </a:spcAft>
              <a:buSzPts val="1800"/>
              <a:buNone/>
            </a:pPr>
            <a:r>
              <a:t/>
            </a:r>
            <a:endParaRPr/>
          </a:p>
        </p:txBody>
      </p:sp>
      <p:pic>
        <p:nvPicPr>
          <p:cNvPr id="1788" name="Google Shape;1788;p121"/>
          <p:cNvPicPr preferRelativeResize="0"/>
          <p:nvPr/>
        </p:nvPicPr>
        <p:blipFill rotWithShape="1">
          <a:blip r:embed="rId3">
            <a:alphaModFix/>
          </a:blip>
          <a:srcRect b="0" l="0" r="0" t="0"/>
          <a:stretch/>
        </p:blipFill>
        <p:spPr>
          <a:xfrm>
            <a:off x="514925" y="2348250"/>
            <a:ext cx="7315199" cy="559798"/>
          </a:xfrm>
          <a:prstGeom prst="rect">
            <a:avLst/>
          </a:prstGeom>
          <a:noFill/>
          <a:ln>
            <a:noFill/>
          </a:ln>
        </p:spPr>
      </p:pic>
      <p:pic>
        <p:nvPicPr>
          <p:cNvPr id="1789" name="Google Shape;1789;p121"/>
          <p:cNvPicPr preferRelativeResize="0"/>
          <p:nvPr/>
        </p:nvPicPr>
        <p:blipFill rotWithShape="1">
          <a:blip r:embed="rId3">
            <a:alphaModFix/>
          </a:blip>
          <a:srcRect b="0" l="0" r="0" t="0"/>
          <a:stretch/>
        </p:blipFill>
        <p:spPr>
          <a:xfrm>
            <a:off x="514925" y="2996500"/>
            <a:ext cx="7315199" cy="559798"/>
          </a:xfrm>
          <a:prstGeom prst="rect">
            <a:avLst/>
          </a:prstGeom>
          <a:noFill/>
          <a:ln>
            <a:noFill/>
          </a:ln>
        </p:spPr>
      </p:pic>
      <p:pic>
        <p:nvPicPr>
          <p:cNvPr id="1790" name="Google Shape;1790;p121"/>
          <p:cNvPicPr preferRelativeResize="0"/>
          <p:nvPr/>
        </p:nvPicPr>
        <p:blipFill rotWithShape="1">
          <a:blip r:embed="rId3">
            <a:alphaModFix/>
          </a:blip>
          <a:srcRect b="0" l="0" r="0" t="0"/>
          <a:stretch/>
        </p:blipFill>
        <p:spPr>
          <a:xfrm>
            <a:off x="514925" y="3644750"/>
            <a:ext cx="7315199" cy="559798"/>
          </a:xfrm>
          <a:prstGeom prst="rect">
            <a:avLst/>
          </a:prstGeom>
          <a:noFill/>
          <a:ln>
            <a:noFill/>
          </a:ln>
        </p:spPr>
      </p:pic>
      <p:sp>
        <p:nvSpPr>
          <p:cNvPr id="1791" name="Google Shape;1791;p121"/>
          <p:cNvSpPr txBox="1"/>
          <p:nvPr/>
        </p:nvSpPr>
        <p:spPr>
          <a:xfrm>
            <a:off x="1899893" y="2428588"/>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Mexican</a:t>
            </a:r>
            <a:endParaRPr b="0" i="0" sz="1400" u="none" cap="none" strike="noStrike">
              <a:solidFill>
                <a:srgbClr val="000000"/>
              </a:solidFill>
              <a:latin typeface="Arial"/>
              <a:ea typeface="Arial"/>
              <a:cs typeface="Arial"/>
              <a:sym typeface="Arial"/>
            </a:endParaRPr>
          </a:p>
        </p:txBody>
      </p:sp>
      <p:sp>
        <p:nvSpPr>
          <p:cNvPr id="1792" name="Google Shape;1792;p121"/>
          <p:cNvSpPr txBox="1"/>
          <p:nvPr/>
        </p:nvSpPr>
        <p:spPr>
          <a:xfrm>
            <a:off x="1901952" y="3093988"/>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Mexican</a:t>
            </a:r>
            <a:endParaRPr b="0" i="0" sz="1400" u="none" cap="none" strike="noStrike">
              <a:solidFill>
                <a:srgbClr val="000000"/>
              </a:solidFill>
              <a:latin typeface="Arial"/>
              <a:ea typeface="Arial"/>
              <a:cs typeface="Arial"/>
              <a:sym typeface="Arial"/>
            </a:endParaRPr>
          </a:p>
        </p:txBody>
      </p:sp>
      <p:sp>
        <p:nvSpPr>
          <p:cNvPr id="1793" name="Google Shape;1793;p121"/>
          <p:cNvSpPr txBox="1"/>
          <p:nvPr/>
        </p:nvSpPr>
        <p:spPr>
          <a:xfrm>
            <a:off x="1901952" y="3716813"/>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Mexican</a:t>
            </a:r>
            <a:endParaRPr b="0" i="0" sz="1400" u="none" cap="none" strike="noStrike">
              <a:solidFill>
                <a:srgbClr val="000000"/>
              </a:solidFill>
              <a:latin typeface="Arial"/>
              <a:ea typeface="Arial"/>
              <a:cs typeface="Arial"/>
              <a:sym typeface="Arial"/>
            </a:endParaRPr>
          </a:p>
        </p:txBody>
      </p:sp>
      <p:sp>
        <p:nvSpPr>
          <p:cNvPr id="1794" name="Google Shape;1794;p121"/>
          <p:cNvSpPr txBox="1"/>
          <p:nvPr/>
        </p:nvSpPr>
        <p:spPr>
          <a:xfrm>
            <a:off x="4779493" y="2432304"/>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York, NY</a:t>
            </a:r>
            <a:endParaRPr b="0" i="0" sz="1400" u="none" cap="none" strike="noStrike">
              <a:solidFill>
                <a:srgbClr val="000000"/>
              </a:solidFill>
              <a:latin typeface="Arial"/>
              <a:ea typeface="Arial"/>
              <a:cs typeface="Arial"/>
              <a:sym typeface="Arial"/>
            </a:endParaRPr>
          </a:p>
        </p:txBody>
      </p:sp>
      <p:sp>
        <p:nvSpPr>
          <p:cNvPr id="1795" name="Google Shape;1795;p121"/>
          <p:cNvSpPr txBox="1"/>
          <p:nvPr/>
        </p:nvSpPr>
        <p:spPr>
          <a:xfrm>
            <a:off x="4782312" y="3090672"/>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Denver, CO</a:t>
            </a:r>
            <a:endParaRPr b="0" i="0" sz="1400" u="none" cap="none" strike="noStrike">
              <a:solidFill>
                <a:srgbClr val="000000"/>
              </a:solidFill>
              <a:latin typeface="Arial"/>
              <a:ea typeface="Arial"/>
              <a:cs typeface="Arial"/>
              <a:sym typeface="Arial"/>
            </a:endParaRPr>
          </a:p>
        </p:txBody>
      </p:sp>
      <p:sp>
        <p:nvSpPr>
          <p:cNvPr id="1796" name="Google Shape;1796;p121"/>
          <p:cNvSpPr txBox="1"/>
          <p:nvPr/>
        </p:nvSpPr>
        <p:spPr>
          <a:xfrm>
            <a:off x="4782300" y="3716825"/>
            <a:ext cx="26220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Oklahoma City, OK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0" name="Shape 1800"/>
        <p:cNvGrpSpPr/>
        <p:nvPr/>
      </p:nvGrpSpPr>
      <p:grpSpPr>
        <a:xfrm>
          <a:off x="0" y="0"/>
          <a:ext cx="0" cy="0"/>
          <a:chOff x="0" y="0"/>
          <a:chExt cx="0" cy="0"/>
        </a:xfrm>
      </p:grpSpPr>
      <p:sp>
        <p:nvSpPr>
          <p:cNvPr id="1801" name="Google Shape;1801;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2400"/>
              <a:buNone/>
            </a:pPr>
            <a:r>
              <a:t/>
            </a:r>
            <a:endParaRPr>
              <a:solidFill>
                <a:schemeClr val="dk1"/>
              </a:solidFill>
            </a:endParaRPr>
          </a:p>
        </p:txBody>
      </p:sp>
      <p:sp>
        <p:nvSpPr>
          <p:cNvPr id="1802" name="Google Shape;1802;p1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803" name="Google Shape;1803;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SzPts val="700"/>
              <a:buNone/>
            </a:pPr>
            <a:r>
              <a:t/>
            </a:r>
            <a:endParaRPr/>
          </a:p>
        </p:txBody>
      </p:sp>
      <p:sp>
        <p:nvSpPr>
          <p:cNvPr id="1804" name="Google Shape;1804;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solidFill>
                  <a:schemeClr val="dk1"/>
                </a:solidFill>
              </a:rPr>
              <a:t>Basically, it would be nearly impossible. </a:t>
            </a:r>
            <a:endParaRPr/>
          </a:p>
        </p:txBody>
      </p:sp>
      <p:pic>
        <p:nvPicPr>
          <p:cNvPr id="1805" name="Google Shape;1805;p122"/>
          <p:cNvPicPr preferRelativeResize="0"/>
          <p:nvPr/>
        </p:nvPicPr>
        <p:blipFill rotWithShape="1">
          <a:blip r:embed="rId3">
            <a:alphaModFix/>
          </a:blip>
          <a:srcRect b="0" l="0" r="0" t="0"/>
          <a:stretch/>
        </p:blipFill>
        <p:spPr>
          <a:xfrm>
            <a:off x="514925" y="2348250"/>
            <a:ext cx="7315199" cy="559798"/>
          </a:xfrm>
          <a:prstGeom prst="rect">
            <a:avLst/>
          </a:prstGeom>
          <a:noFill/>
          <a:ln>
            <a:noFill/>
          </a:ln>
        </p:spPr>
      </p:pic>
      <p:pic>
        <p:nvPicPr>
          <p:cNvPr id="1806" name="Google Shape;1806;p122"/>
          <p:cNvPicPr preferRelativeResize="0"/>
          <p:nvPr/>
        </p:nvPicPr>
        <p:blipFill rotWithShape="1">
          <a:blip r:embed="rId3">
            <a:alphaModFix/>
          </a:blip>
          <a:srcRect b="0" l="0" r="0" t="0"/>
          <a:stretch/>
        </p:blipFill>
        <p:spPr>
          <a:xfrm>
            <a:off x="514925" y="2996500"/>
            <a:ext cx="7315199" cy="559798"/>
          </a:xfrm>
          <a:prstGeom prst="rect">
            <a:avLst/>
          </a:prstGeom>
          <a:noFill/>
          <a:ln>
            <a:noFill/>
          </a:ln>
        </p:spPr>
      </p:pic>
      <p:pic>
        <p:nvPicPr>
          <p:cNvPr id="1807" name="Google Shape;1807;p122"/>
          <p:cNvPicPr preferRelativeResize="0"/>
          <p:nvPr/>
        </p:nvPicPr>
        <p:blipFill rotWithShape="1">
          <a:blip r:embed="rId3">
            <a:alphaModFix/>
          </a:blip>
          <a:srcRect b="0" l="0" r="0" t="0"/>
          <a:stretch/>
        </p:blipFill>
        <p:spPr>
          <a:xfrm>
            <a:off x="514925" y="3644750"/>
            <a:ext cx="7315199" cy="559798"/>
          </a:xfrm>
          <a:prstGeom prst="rect">
            <a:avLst/>
          </a:prstGeom>
          <a:noFill/>
          <a:ln>
            <a:noFill/>
          </a:ln>
        </p:spPr>
      </p:pic>
      <p:sp>
        <p:nvSpPr>
          <p:cNvPr id="1808" name="Google Shape;1808;p122"/>
          <p:cNvSpPr txBox="1"/>
          <p:nvPr/>
        </p:nvSpPr>
        <p:spPr>
          <a:xfrm>
            <a:off x="1899893" y="2428588"/>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Mexican</a:t>
            </a:r>
            <a:endParaRPr b="0" i="0" sz="1400" u="none" cap="none" strike="noStrike">
              <a:solidFill>
                <a:srgbClr val="000000"/>
              </a:solidFill>
              <a:latin typeface="Arial"/>
              <a:ea typeface="Arial"/>
              <a:cs typeface="Arial"/>
              <a:sym typeface="Arial"/>
            </a:endParaRPr>
          </a:p>
        </p:txBody>
      </p:sp>
      <p:sp>
        <p:nvSpPr>
          <p:cNvPr id="1809" name="Google Shape;1809;p122"/>
          <p:cNvSpPr txBox="1"/>
          <p:nvPr/>
        </p:nvSpPr>
        <p:spPr>
          <a:xfrm>
            <a:off x="1901952" y="3093988"/>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Mexican</a:t>
            </a:r>
            <a:endParaRPr b="0" i="0" sz="1400" u="none" cap="none" strike="noStrike">
              <a:solidFill>
                <a:srgbClr val="000000"/>
              </a:solidFill>
              <a:latin typeface="Arial"/>
              <a:ea typeface="Arial"/>
              <a:cs typeface="Arial"/>
              <a:sym typeface="Arial"/>
            </a:endParaRPr>
          </a:p>
        </p:txBody>
      </p:sp>
      <p:sp>
        <p:nvSpPr>
          <p:cNvPr id="1810" name="Google Shape;1810;p122"/>
          <p:cNvSpPr txBox="1"/>
          <p:nvPr/>
        </p:nvSpPr>
        <p:spPr>
          <a:xfrm>
            <a:off x="1901952" y="3716813"/>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Mexican</a:t>
            </a:r>
            <a:endParaRPr b="0" i="0" sz="1400" u="none" cap="none" strike="noStrike">
              <a:solidFill>
                <a:srgbClr val="000000"/>
              </a:solidFill>
              <a:latin typeface="Arial"/>
              <a:ea typeface="Arial"/>
              <a:cs typeface="Arial"/>
              <a:sym typeface="Arial"/>
            </a:endParaRPr>
          </a:p>
        </p:txBody>
      </p:sp>
      <p:sp>
        <p:nvSpPr>
          <p:cNvPr id="1811" name="Google Shape;1811;p122"/>
          <p:cNvSpPr txBox="1"/>
          <p:nvPr/>
        </p:nvSpPr>
        <p:spPr>
          <a:xfrm>
            <a:off x="4779493" y="2432304"/>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New York, NY</a:t>
            </a:r>
            <a:endParaRPr b="0" i="0" sz="1400" u="none" cap="none" strike="noStrike">
              <a:solidFill>
                <a:srgbClr val="000000"/>
              </a:solidFill>
              <a:latin typeface="Arial"/>
              <a:ea typeface="Arial"/>
              <a:cs typeface="Arial"/>
              <a:sym typeface="Arial"/>
            </a:endParaRPr>
          </a:p>
        </p:txBody>
      </p:sp>
      <p:sp>
        <p:nvSpPr>
          <p:cNvPr id="1812" name="Google Shape;1812;p122"/>
          <p:cNvSpPr txBox="1"/>
          <p:nvPr/>
        </p:nvSpPr>
        <p:spPr>
          <a:xfrm>
            <a:off x="4782312" y="3090672"/>
            <a:ext cx="15711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Denver, CO</a:t>
            </a:r>
            <a:endParaRPr b="0" i="0" sz="1400" u="none" cap="none" strike="noStrike">
              <a:solidFill>
                <a:srgbClr val="000000"/>
              </a:solidFill>
              <a:latin typeface="Arial"/>
              <a:ea typeface="Arial"/>
              <a:cs typeface="Arial"/>
              <a:sym typeface="Arial"/>
            </a:endParaRPr>
          </a:p>
        </p:txBody>
      </p:sp>
      <p:sp>
        <p:nvSpPr>
          <p:cNvPr id="1813" name="Google Shape;1813;p122"/>
          <p:cNvSpPr txBox="1"/>
          <p:nvPr/>
        </p:nvSpPr>
        <p:spPr>
          <a:xfrm>
            <a:off x="4782300" y="3716825"/>
            <a:ext cx="26220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Oklahoma City, OK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7" name="Shape 1817"/>
        <p:cNvGrpSpPr/>
        <p:nvPr/>
      </p:nvGrpSpPr>
      <p:grpSpPr>
        <a:xfrm>
          <a:off x="0" y="0"/>
          <a:ext cx="0" cy="0"/>
          <a:chOff x="0" y="0"/>
          <a:chExt cx="0" cy="0"/>
        </a:xfrm>
      </p:grpSpPr>
      <p:sp>
        <p:nvSpPr>
          <p:cNvPr id="1818" name="Google Shape;1818;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Thank You, Yelp!</a:t>
            </a:r>
            <a:endParaRPr>
              <a:solidFill>
                <a:schemeClr val="dk1"/>
              </a:solidFill>
            </a:endParaRPr>
          </a:p>
        </p:txBody>
      </p:sp>
      <p:sp>
        <p:nvSpPr>
          <p:cNvPr id="1819" name="Google Shape;1819;p1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820" name="Google Shape;1820;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SzPts val="700"/>
              <a:buNone/>
            </a:pPr>
            <a:r>
              <a:t/>
            </a:r>
            <a:endParaRPr/>
          </a:p>
        </p:txBody>
      </p:sp>
      <p:sp>
        <p:nvSpPr>
          <p:cNvPr id="1821" name="Google Shape;1821;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2000"/>
              <a:buNone/>
            </a:pPr>
            <a:r>
              <a:rPr lang="en" sz="2000">
                <a:solidFill>
                  <a:schemeClr val="dk1"/>
                </a:solidFill>
              </a:rPr>
              <a:t>Thankfully, we can take advantage of the </a:t>
            </a:r>
            <a:r>
              <a:rPr lang="en" sz="2000">
                <a:solidFill>
                  <a:schemeClr val="dk1"/>
                </a:solidFill>
                <a:highlight>
                  <a:srgbClr val="FFFF00"/>
                </a:highlight>
              </a:rPr>
              <a:t>Yelp Fusion API</a:t>
            </a:r>
            <a:r>
              <a:rPr lang="en" sz="2000">
                <a:solidFill>
                  <a:schemeClr val="dk1"/>
                </a:solidFill>
              </a:rPr>
              <a:t> to </a:t>
            </a:r>
            <a:r>
              <a:rPr lang="en" sz="2000">
                <a:solidFill>
                  <a:schemeClr val="dk1"/>
                </a:solidFill>
                <a:highlight>
                  <a:srgbClr val="FFFF00"/>
                </a:highlight>
              </a:rPr>
              <a:t>programmatically</a:t>
            </a:r>
            <a:r>
              <a:rPr lang="en" sz="2000">
                <a:solidFill>
                  <a:schemeClr val="dk1"/>
                </a:solidFill>
              </a:rPr>
              <a:t> run our queries. (#ThankGoodnessForProgramming)</a:t>
            </a:r>
            <a:endParaRPr>
              <a:solidFill>
                <a:schemeClr val="dk1"/>
              </a:solidFill>
            </a:endParaRPr>
          </a:p>
        </p:txBody>
      </p:sp>
      <p:pic>
        <p:nvPicPr>
          <p:cNvPr id="1822" name="Google Shape;1822;p123"/>
          <p:cNvPicPr preferRelativeResize="0"/>
          <p:nvPr/>
        </p:nvPicPr>
        <p:blipFill rotWithShape="1">
          <a:blip r:embed="rId3">
            <a:alphaModFix/>
          </a:blip>
          <a:srcRect b="0" l="0" r="0" t="0"/>
          <a:stretch/>
        </p:blipFill>
        <p:spPr>
          <a:xfrm>
            <a:off x="451700" y="1560700"/>
            <a:ext cx="5503551" cy="3170051"/>
          </a:xfrm>
          <a:prstGeom prst="rect">
            <a:avLst/>
          </a:prstGeom>
          <a:noFill/>
          <a:ln cap="flat" cmpd="sng" w="9525">
            <a:solidFill>
              <a:srgbClr val="28C8E5"/>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6" name="Shape 1826"/>
        <p:cNvGrpSpPr/>
        <p:nvPr/>
      </p:nvGrpSpPr>
      <p:grpSpPr>
        <a:xfrm>
          <a:off x="0" y="0"/>
          <a:ext cx="0" cy="0"/>
          <a:chOff x="0" y="0"/>
          <a:chExt cx="0" cy="0"/>
        </a:xfrm>
      </p:grpSpPr>
      <p:sp>
        <p:nvSpPr>
          <p:cNvPr id="1827" name="Google Shape;1827;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Thank You, Yelp!</a:t>
            </a:r>
            <a:endParaRPr>
              <a:solidFill>
                <a:schemeClr val="dk1"/>
              </a:solidFill>
            </a:endParaRPr>
          </a:p>
        </p:txBody>
      </p:sp>
      <p:sp>
        <p:nvSpPr>
          <p:cNvPr id="1828" name="Google Shape;1828;p1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829" name="Google Shape;1829;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SzPts val="700"/>
              <a:buNone/>
            </a:pPr>
            <a:r>
              <a:t/>
            </a:r>
            <a:endParaRPr/>
          </a:p>
        </p:txBody>
      </p:sp>
      <p:pic>
        <p:nvPicPr>
          <p:cNvPr id="1830" name="Google Shape;1830;p124"/>
          <p:cNvPicPr preferRelativeResize="0"/>
          <p:nvPr/>
        </p:nvPicPr>
        <p:blipFill rotWithShape="1">
          <a:blip r:embed="rId3">
            <a:alphaModFix/>
          </a:blip>
          <a:srcRect b="0" l="0" r="0" t="0"/>
          <a:stretch/>
        </p:blipFill>
        <p:spPr>
          <a:xfrm>
            <a:off x="432825" y="785475"/>
            <a:ext cx="3525351" cy="3991076"/>
          </a:xfrm>
          <a:prstGeom prst="rect">
            <a:avLst/>
          </a:prstGeom>
          <a:noFill/>
          <a:ln>
            <a:noFill/>
          </a:ln>
        </p:spPr>
      </p:pic>
      <p:pic>
        <p:nvPicPr>
          <p:cNvPr id="1831" name="Google Shape;1831;p124"/>
          <p:cNvPicPr preferRelativeResize="0"/>
          <p:nvPr/>
        </p:nvPicPr>
        <p:blipFill rotWithShape="1">
          <a:blip r:embed="rId4">
            <a:alphaModFix/>
          </a:blip>
          <a:srcRect b="0" l="0" r="0" t="0"/>
          <a:stretch/>
        </p:blipFill>
        <p:spPr>
          <a:xfrm>
            <a:off x="4163025" y="1003986"/>
            <a:ext cx="3438525" cy="1085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5" name="Shape 1835"/>
        <p:cNvGrpSpPr/>
        <p:nvPr/>
      </p:nvGrpSpPr>
      <p:grpSpPr>
        <a:xfrm>
          <a:off x="0" y="0"/>
          <a:ext cx="0" cy="0"/>
          <a:chOff x="0" y="0"/>
          <a:chExt cx="0" cy="0"/>
        </a:xfrm>
      </p:grpSpPr>
      <p:sp>
        <p:nvSpPr>
          <p:cNvPr id="1836" name="Google Shape;1836;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solidFill>
                  <a:schemeClr val="dk1"/>
                </a:solidFill>
              </a:rPr>
              <a:t>Step 4: </a:t>
            </a:r>
            <a:r>
              <a:rPr lang="en">
                <a:solidFill>
                  <a:schemeClr val="dk1"/>
                </a:solidFill>
                <a:latin typeface="Roboto Light"/>
                <a:ea typeface="Roboto Light"/>
                <a:cs typeface="Roboto Light"/>
                <a:sym typeface="Roboto Light"/>
              </a:rPr>
              <a:t>Build Data Retrieval Plan</a:t>
            </a:r>
            <a:endParaRPr>
              <a:solidFill>
                <a:schemeClr val="dk1"/>
              </a:solidFill>
              <a:latin typeface="Roboto Light"/>
              <a:ea typeface="Roboto Light"/>
              <a:cs typeface="Roboto Light"/>
              <a:sym typeface="Roboto Light"/>
            </a:endParaRPr>
          </a:p>
          <a:p>
            <a:pPr indent="0" lvl="0" marL="0" rtl="0" algn="l">
              <a:lnSpc>
                <a:spcPct val="100000"/>
              </a:lnSpc>
              <a:spcBef>
                <a:spcPts val="0"/>
              </a:spcBef>
              <a:spcAft>
                <a:spcPts val="0"/>
              </a:spcAft>
              <a:buSzPts val="2400"/>
              <a:buNone/>
            </a:pPr>
            <a:r>
              <a:t/>
            </a:r>
            <a:endParaRPr>
              <a:solidFill>
                <a:schemeClr val="dk1"/>
              </a:solidFill>
            </a:endParaRPr>
          </a:p>
          <a:p>
            <a:pPr indent="0" lvl="0" marL="0" rtl="0" algn="l">
              <a:lnSpc>
                <a:spcPct val="100000"/>
              </a:lnSpc>
              <a:spcBef>
                <a:spcPts val="0"/>
              </a:spcBef>
              <a:spcAft>
                <a:spcPts val="0"/>
              </a:spcAft>
              <a:buSzPts val="2400"/>
              <a:buNone/>
            </a:pPr>
            <a:r>
              <a:t/>
            </a:r>
            <a:endParaRPr>
              <a:solidFill>
                <a:schemeClr val="dk1"/>
              </a:solidFill>
            </a:endParaRPr>
          </a:p>
          <a:p>
            <a:pPr indent="0" lvl="0" marL="0" rtl="0" algn="l">
              <a:lnSpc>
                <a:spcPct val="100000"/>
              </a:lnSpc>
              <a:spcBef>
                <a:spcPts val="0"/>
              </a:spcBef>
              <a:spcAft>
                <a:spcPts val="0"/>
              </a:spcAft>
              <a:buSzPts val="2400"/>
              <a:buNone/>
            </a:pPr>
            <a:r>
              <a:t/>
            </a:r>
            <a:endParaRPr>
              <a:solidFill>
                <a:schemeClr val="dk1"/>
              </a:solidFill>
            </a:endParaRPr>
          </a:p>
        </p:txBody>
      </p:sp>
      <p:sp>
        <p:nvSpPr>
          <p:cNvPr id="1837" name="Google Shape;1837;p1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838" name="Google Shape;1838;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SzPts val="700"/>
              <a:buNone/>
            </a:pPr>
            <a:r>
              <a:t/>
            </a:r>
            <a:endParaRPr/>
          </a:p>
        </p:txBody>
      </p:sp>
      <p:sp>
        <p:nvSpPr>
          <p:cNvPr id="1839" name="Google Shape;1839;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We will build a Python script to randomly select over 700 zip codes from the U.S. Census, and then acquire review data from the top 20 Mexican and Italian restaurants for each zip code using the Yelp API.</a:t>
            </a:r>
            <a:endParaRPr/>
          </a:p>
        </p:txBody>
      </p:sp>
      <p:pic>
        <p:nvPicPr>
          <p:cNvPr id="1840" name="Google Shape;1840;p125"/>
          <p:cNvPicPr preferRelativeResize="0"/>
          <p:nvPr/>
        </p:nvPicPr>
        <p:blipFill rotWithShape="1">
          <a:blip r:embed="rId3">
            <a:alphaModFix/>
          </a:blip>
          <a:srcRect b="0" l="0" r="0" t="0"/>
          <a:stretch/>
        </p:blipFill>
        <p:spPr>
          <a:xfrm>
            <a:off x="5177000" y="2954050"/>
            <a:ext cx="3502151" cy="1828799"/>
          </a:xfrm>
          <a:prstGeom prst="rect">
            <a:avLst/>
          </a:prstGeom>
          <a:noFill/>
          <a:ln cap="flat" cmpd="sng" w="9525">
            <a:solidFill>
              <a:srgbClr val="28C8E5"/>
            </a:solidFill>
            <a:prstDash val="solid"/>
            <a:round/>
            <a:headEnd len="sm" w="sm" type="none"/>
            <a:tailEnd len="sm" w="sm" type="none"/>
          </a:ln>
        </p:spPr>
      </p:pic>
      <p:sp>
        <p:nvSpPr>
          <p:cNvPr id="1841" name="Google Shape;1841;p125"/>
          <p:cNvSpPr/>
          <p:nvPr/>
        </p:nvSpPr>
        <p:spPr>
          <a:xfrm rot="5400000">
            <a:off x="6129850" y="1702125"/>
            <a:ext cx="518700" cy="2356800"/>
          </a:xfrm>
          <a:prstGeom prst="bentArrow">
            <a:avLst>
              <a:gd fmla="val 25000" name="adj1"/>
              <a:gd fmla="val 25000" name="adj2"/>
              <a:gd fmla="val 25000" name="adj3"/>
              <a:gd fmla="val 43750" name="adj4"/>
            </a:avLst>
          </a:prstGeom>
          <a:solidFill>
            <a:srgbClr val="FFFF00"/>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pic>
        <p:nvPicPr>
          <p:cNvPr id="1842" name="Google Shape;1842;p125"/>
          <p:cNvPicPr preferRelativeResize="0"/>
          <p:nvPr/>
        </p:nvPicPr>
        <p:blipFill rotWithShape="1">
          <a:blip r:embed="rId4">
            <a:alphaModFix/>
          </a:blip>
          <a:srcRect b="0" l="0" r="0" t="0"/>
          <a:stretch/>
        </p:blipFill>
        <p:spPr>
          <a:xfrm>
            <a:off x="5210800" y="1962813"/>
            <a:ext cx="1371600" cy="658368"/>
          </a:xfrm>
          <a:prstGeom prst="rect">
            <a:avLst/>
          </a:prstGeom>
          <a:noFill/>
          <a:ln>
            <a:noFill/>
          </a:ln>
        </p:spPr>
      </p:pic>
      <p:graphicFrame>
        <p:nvGraphicFramePr>
          <p:cNvPr id="1843" name="Google Shape;1843;p125"/>
          <p:cNvGraphicFramePr/>
          <p:nvPr/>
        </p:nvGraphicFramePr>
        <p:xfrm>
          <a:off x="356625" y="3931920"/>
          <a:ext cx="3000000" cy="3000000"/>
        </p:xfrm>
        <a:graphic>
          <a:graphicData uri="http://schemas.openxmlformats.org/drawingml/2006/table">
            <a:tbl>
              <a:tblPr>
                <a:noFill/>
                <a:tableStyleId>{1C90C4E6-6C38-4202-8681-3F77B574510C}</a:tableStyleId>
              </a:tblPr>
              <a:tblGrid>
                <a:gridCol w="728575"/>
                <a:gridCol w="728575"/>
              </a:tblGrid>
              <a:tr h="130625">
                <a:tc gridSpan="2">
                  <a:txBody>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FFFFFF"/>
                          </a:solidFill>
                        </a:rPr>
                        <a:t>68007</a:t>
                      </a:r>
                      <a:endParaRPr b="1" sz="600" u="none" cap="none" strike="noStrike">
                        <a:solidFill>
                          <a:srgbClr val="FFFFFF"/>
                        </a:solidFill>
                      </a:endParaRPr>
                    </a:p>
                  </a:txBody>
                  <a:tcPr marT="18275" marB="0" marR="91425" marL="91425">
                    <a:solidFill>
                      <a:srgbClr val="333333"/>
                    </a:solidFill>
                  </a:tcPr>
                </a:tc>
                <a:tc hMerge="1"/>
              </a:tr>
              <a:tr h="1306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Italian </a:t>
                      </a:r>
                      <a:endParaRPr b="1"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Mexican </a:t>
                      </a:r>
                      <a:endParaRPr b="1" sz="600" u="none" cap="none" strike="noStrike"/>
                    </a:p>
                  </a:txBody>
                  <a:tcPr marT="18275" marB="0" marR="91425" marL="182875">
                    <a:solidFill>
                      <a:srgbClr val="28C8E5"/>
                    </a:solidFill>
                  </a:tcPr>
                </a:tc>
              </a:tr>
              <a:tr h="1187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bl>
          </a:graphicData>
        </a:graphic>
      </p:graphicFrame>
      <p:graphicFrame>
        <p:nvGraphicFramePr>
          <p:cNvPr id="1844" name="Google Shape;1844;p125"/>
          <p:cNvGraphicFramePr/>
          <p:nvPr/>
        </p:nvGraphicFramePr>
        <p:xfrm>
          <a:off x="1877988" y="3931920"/>
          <a:ext cx="3000000" cy="3000000"/>
        </p:xfrm>
        <a:graphic>
          <a:graphicData uri="http://schemas.openxmlformats.org/drawingml/2006/table">
            <a:tbl>
              <a:tblPr>
                <a:noFill/>
                <a:tableStyleId>{1C90C4E6-6C38-4202-8681-3F77B574510C}</a:tableStyleId>
              </a:tblPr>
              <a:tblGrid>
                <a:gridCol w="728575"/>
                <a:gridCol w="728575"/>
              </a:tblGrid>
              <a:tr h="130625">
                <a:tc gridSpan="2">
                  <a:txBody>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FFFFFF"/>
                          </a:solidFill>
                        </a:rPr>
                        <a:t>22434</a:t>
                      </a:r>
                      <a:endParaRPr b="1" sz="600" u="none" cap="none" strike="noStrike">
                        <a:solidFill>
                          <a:srgbClr val="FFFFFF"/>
                        </a:solidFill>
                      </a:endParaRPr>
                    </a:p>
                  </a:txBody>
                  <a:tcPr marT="18275" marB="0" marR="91425" marL="91425">
                    <a:solidFill>
                      <a:srgbClr val="333333"/>
                    </a:solidFill>
                  </a:tcPr>
                </a:tc>
                <a:tc hMerge="1"/>
              </a:tr>
              <a:tr h="1306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Italian </a:t>
                      </a:r>
                      <a:endParaRPr b="1"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Mexican </a:t>
                      </a:r>
                      <a:endParaRPr b="1" sz="600" u="none" cap="none" strike="noStrike"/>
                    </a:p>
                  </a:txBody>
                  <a:tcPr marT="18275" marB="0" marR="91425" marL="182875">
                    <a:solidFill>
                      <a:srgbClr val="28C8E5"/>
                    </a:solidFill>
                  </a:tcPr>
                </a:tc>
              </a:tr>
              <a:tr h="1187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bl>
          </a:graphicData>
        </a:graphic>
      </p:graphicFrame>
      <p:graphicFrame>
        <p:nvGraphicFramePr>
          <p:cNvPr id="1845" name="Google Shape;1845;p125"/>
          <p:cNvGraphicFramePr/>
          <p:nvPr/>
        </p:nvGraphicFramePr>
        <p:xfrm>
          <a:off x="3399350" y="3931920"/>
          <a:ext cx="3000000" cy="3000000"/>
        </p:xfrm>
        <a:graphic>
          <a:graphicData uri="http://schemas.openxmlformats.org/drawingml/2006/table">
            <a:tbl>
              <a:tblPr>
                <a:noFill/>
                <a:tableStyleId>{1C90C4E6-6C38-4202-8681-3F77B574510C}</a:tableStyleId>
              </a:tblPr>
              <a:tblGrid>
                <a:gridCol w="728575"/>
                <a:gridCol w="728575"/>
              </a:tblGrid>
              <a:tr h="130625">
                <a:tc gridSpan="2">
                  <a:txBody>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FFFFFF"/>
                          </a:solidFill>
                        </a:rPr>
                        <a:t>30301</a:t>
                      </a:r>
                      <a:endParaRPr b="1" sz="600" u="none" cap="none" strike="noStrike">
                        <a:solidFill>
                          <a:srgbClr val="FFFFFF"/>
                        </a:solidFill>
                      </a:endParaRPr>
                    </a:p>
                  </a:txBody>
                  <a:tcPr marT="18275" marB="0" marR="91425" marL="91425">
                    <a:solidFill>
                      <a:srgbClr val="333333"/>
                    </a:solidFill>
                  </a:tcPr>
                </a:tc>
                <a:tc hMerge="1"/>
              </a:tr>
              <a:tr h="1306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Italian </a:t>
                      </a:r>
                      <a:endParaRPr b="1"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Mexican </a:t>
                      </a:r>
                      <a:endParaRPr b="1" sz="600" u="none" cap="none" strike="noStrike"/>
                    </a:p>
                  </a:txBody>
                  <a:tcPr marT="18275" marB="0" marR="91425" marL="182875">
                    <a:solidFill>
                      <a:srgbClr val="28C8E5"/>
                    </a:solidFill>
                  </a:tcPr>
                </a:tc>
              </a:tr>
              <a:tr h="1187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bl>
          </a:graphicData>
        </a:graphic>
      </p:graphicFrame>
      <p:graphicFrame>
        <p:nvGraphicFramePr>
          <p:cNvPr id="1846" name="Google Shape;1846;p125"/>
          <p:cNvGraphicFramePr/>
          <p:nvPr/>
        </p:nvGraphicFramePr>
        <p:xfrm>
          <a:off x="356625" y="2978745"/>
          <a:ext cx="3000000" cy="3000000"/>
        </p:xfrm>
        <a:graphic>
          <a:graphicData uri="http://schemas.openxmlformats.org/drawingml/2006/table">
            <a:tbl>
              <a:tblPr>
                <a:noFill/>
                <a:tableStyleId>{1C90C4E6-6C38-4202-8681-3F77B574510C}</a:tableStyleId>
              </a:tblPr>
              <a:tblGrid>
                <a:gridCol w="728575"/>
                <a:gridCol w="728575"/>
              </a:tblGrid>
              <a:tr h="130625">
                <a:tc gridSpan="2">
                  <a:txBody>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FFFFFF"/>
                          </a:solidFill>
                        </a:rPr>
                        <a:t>11101</a:t>
                      </a:r>
                      <a:endParaRPr b="1" sz="600" u="none" cap="none" strike="noStrike">
                        <a:solidFill>
                          <a:srgbClr val="FFFFFF"/>
                        </a:solidFill>
                      </a:endParaRPr>
                    </a:p>
                  </a:txBody>
                  <a:tcPr marT="18275" marB="0" marR="91425" marL="91425">
                    <a:solidFill>
                      <a:srgbClr val="333333"/>
                    </a:solidFill>
                  </a:tcPr>
                </a:tc>
                <a:tc hMerge="1"/>
              </a:tr>
              <a:tr h="1306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Italian </a:t>
                      </a:r>
                      <a:endParaRPr b="1"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Mexican </a:t>
                      </a:r>
                      <a:endParaRPr b="1" sz="600" u="none" cap="none" strike="noStrike"/>
                    </a:p>
                  </a:txBody>
                  <a:tcPr marT="18275" marB="0" marR="91425" marL="182875">
                    <a:solidFill>
                      <a:srgbClr val="28C8E5"/>
                    </a:solidFill>
                  </a:tcPr>
                </a:tc>
              </a:tr>
              <a:tr h="1187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bl>
          </a:graphicData>
        </a:graphic>
      </p:graphicFrame>
      <p:graphicFrame>
        <p:nvGraphicFramePr>
          <p:cNvPr id="1847" name="Google Shape;1847;p125"/>
          <p:cNvGraphicFramePr/>
          <p:nvPr/>
        </p:nvGraphicFramePr>
        <p:xfrm>
          <a:off x="1878000" y="2978745"/>
          <a:ext cx="3000000" cy="3000000"/>
        </p:xfrm>
        <a:graphic>
          <a:graphicData uri="http://schemas.openxmlformats.org/drawingml/2006/table">
            <a:tbl>
              <a:tblPr>
                <a:noFill/>
                <a:tableStyleId>{1C90C4E6-6C38-4202-8681-3F77B574510C}</a:tableStyleId>
              </a:tblPr>
              <a:tblGrid>
                <a:gridCol w="728575"/>
                <a:gridCol w="728575"/>
              </a:tblGrid>
              <a:tr h="130625">
                <a:tc gridSpan="2">
                  <a:txBody>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FFFFFF"/>
                          </a:solidFill>
                        </a:rPr>
                        <a:t>07360</a:t>
                      </a:r>
                      <a:endParaRPr b="1" sz="600" u="none" cap="none" strike="noStrike">
                        <a:solidFill>
                          <a:srgbClr val="FFFFFF"/>
                        </a:solidFill>
                      </a:endParaRPr>
                    </a:p>
                  </a:txBody>
                  <a:tcPr marT="18275" marB="0" marR="91425" marL="91425">
                    <a:solidFill>
                      <a:srgbClr val="333333"/>
                    </a:solidFill>
                  </a:tcPr>
                </a:tc>
                <a:tc hMerge="1"/>
              </a:tr>
              <a:tr h="1306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Italian </a:t>
                      </a:r>
                      <a:endParaRPr b="1"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Mexican </a:t>
                      </a:r>
                      <a:endParaRPr b="1" sz="600" u="none" cap="none" strike="noStrike"/>
                    </a:p>
                  </a:txBody>
                  <a:tcPr marT="18275" marB="0" marR="91425" marL="182875">
                    <a:solidFill>
                      <a:srgbClr val="28C8E5"/>
                    </a:solidFill>
                  </a:tcPr>
                </a:tc>
              </a:tr>
              <a:tr h="1187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bl>
          </a:graphicData>
        </a:graphic>
      </p:graphicFrame>
      <p:graphicFrame>
        <p:nvGraphicFramePr>
          <p:cNvPr id="1848" name="Google Shape;1848;p125"/>
          <p:cNvGraphicFramePr/>
          <p:nvPr/>
        </p:nvGraphicFramePr>
        <p:xfrm>
          <a:off x="3399375" y="2978745"/>
          <a:ext cx="3000000" cy="3000000"/>
        </p:xfrm>
        <a:graphic>
          <a:graphicData uri="http://schemas.openxmlformats.org/drawingml/2006/table">
            <a:tbl>
              <a:tblPr>
                <a:noFill/>
                <a:tableStyleId>{1C90C4E6-6C38-4202-8681-3F77B574510C}</a:tableStyleId>
              </a:tblPr>
              <a:tblGrid>
                <a:gridCol w="728575"/>
                <a:gridCol w="728575"/>
              </a:tblGrid>
              <a:tr h="130625">
                <a:tc gridSpan="2">
                  <a:txBody>
                    <a:bodyPr/>
                    <a:lstStyle/>
                    <a:p>
                      <a:pPr indent="0" lvl="0" marL="0" marR="0" rtl="0" algn="ctr">
                        <a:lnSpc>
                          <a:spcPct val="100000"/>
                        </a:lnSpc>
                        <a:spcBef>
                          <a:spcPts val="0"/>
                        </a:spcBef>
                        <a:spcAft>
                          <a:spcPts val="0"/>
                        </a:spcAft>
                        <a:buClr>
                          <a:srgbClr val="000000"/>
                        </a:buClr>
                        <a:buSzPts val="600"/>
                        <a:buFont typeface="Arial"/>
                        <a:buNone/>
                      </a:pPr>
                      <a:r>
                        <a:rPr b="1" lang="en" sz="600" u="none" cap="none" strike="noStrike">
                          <a:solidFill>
                            <a:srgbClr val="FFFFFF"/>
                          </a:solidFill>
                        </a:rPr>
                        <a:t>20001</a:t>
                      </a:r>
                      <a:endParaRPr b="1" sz="600" u="none" cap="none" strike="noStrike">
                        <a:solidFill>
                          <a:srgbClr val="FFFFFF"/>
                        </a:solidFill>
                      </a:endParaRPr>
                    </a:p>
                  </a:txBody>
                  <a:tcPr marT="18275" marB="0" marR="91425" marL="91425">
                    <a:solidFill>
                      <a:srgbClr val="333333"/>
                    </a:solidFill>
                  </a:tcPr>
                </a:tc>
                <a:tc hMerge="1"/>
              </a:tr>
              <a:tr h="130625">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Italian </a:t>
                      </a:r>
                      <a:endParaRPr b="1"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b="1" lang="en" sz="600" u="none" cap="none" strike="noStrike"/>
                        <a:t>Mexican </a:t>
                      </a:r>
                      <a:endParaRPr b="1" sz="600" u="none" cap="none" strike="noStrike"/>
                    </a:p>
                  </a:txBody>
                  <a:tcPr marT="18275" marB="0" marR="91425" marL="182875">
                    <a:solidFill>
                      <a:srgbClr val="28C8E5"/>
                    </a:solidFill>
                  </a:tcPr>
                </a:tc>
              </a:tr>
              <a:tr h="1187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r h="130625">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tc>
                <a:tc>
                  <a:txBody>
                    <a:bodyPr/>
                    <a:lstStyle/>
                    <a:p>
                      <a:pPr indent="0" lvl="0" marL="0" marR="0" rtl="0" algn="l">
                        <a:lnSpc>
                          <a:spcPct val="100000"/>
                        </a:lnSpc>
                        <a:spcBef>
                          <a:spcPts val="0"/>
                        </a:spcBef>
                        <a:spcAft>
                          <a:spcPts val="0"/>
                        </a:spcAft>
                        <a:buClr>
                          <a:srgbClr val="000000"/>
                        </a:buClr>
                        <a:buSzPts val="600"/>
                        <a:buFont typeface="Arial"/>
                        <a:buNone/>
                      </a:pPr>
                      <a:r>
                        <a:rPr lang="en" sz="600" u="none" cap="none" strike="noStrike"/>
                        <a:t>Restaurant</a:t>
                      </a:r>
                      <a:endParaRPr sz="600" u="none" cap="none" strike="noStrike"/>
                    </a:p>
                  </a:txBody>
                  <a:tcPr marT="18275" marB="0" marR="91425" marL="182875">
                    <a:solidFill>
                      <a:srgbClr val="EEF7F8"/>
                    </a:solidFill>
                  </a:tcPr>
                </a:tc>
              </a:tr>
            </a:tbl>
          </a:graphicData>
        </a:graphic>
      </p:graphicFrame>
      <p:pic>
        <p:nvPicPr>
          <p:cNvPr id="1849" name="Google Shape;1849;p125"/>
          <p:cNvPicPr preferRelativeResize="0"/>
          <p:nvPr/>
        </p:nvPicPr>
        <p:blipFill rotWithShape="1">
          <a:blip r:embed="rId5">
            <a:alphaModFix/>
          </a:blip>
          <a:srcRect b="0" l="0" r="0" t="0"/>
          <a:stretch/>
        </p:blipFill>
        <p:spPr>
          <a:xfrm>
            <a:off x="1975800" y="1707424"/>
            <a:ext cx="1261549" cy="1220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7" name="Shape 1097"/>
        <p:cNvGrpSpPr/>
        <p:nvPr/>
      </p:nvGrpSpPr>
      <p:grpSpPr>
        <a:xfrm>
          <a:off x="0" y="0"/>
          <a:ext cx="0" cy="0"/>
          <a:chOff x="0" y="0"/>
          <a:chExt cx="0" cy="0"/>
        </a:xfrm>
      </p:grpSpPr>
      <p:pic>
        <p:nvPicPr>
          <p:cNvPr id="1098" name="Google Shape;1098;p63"/>
          <p:cNvPicPr preferRelativeResize="0"/>
          <p:nvPr/>
        </p:nvPicPr>
        <p:blipFill rotWithShape="1">
          <a:blip r:embed="rId3">
            <a:alphaModFix/>
          </a:blip>
          <a:srcRect b="0" l="69" r="78" t="0"/>
          <a:stretch/>
        </p:blipFill>
        <p:spPr>
          <a:xfrm>
            <a:off x="0" y="0"/>
            <a:ext cx="9130498" cy="5143503"/>
          </a:xfrm>
          <a:prstGeom prst="rect">
            <a:avLst/>
          </a:prstGeom>
          <a:noFill/>
          <a:ln>
            <a:noFill/>
          </a:ln>
        </p:spPr>
      </p:pic>
      <p:sp>
        <p:nvSpPr>
          <p:cNvPr id="1099" name="Google Shape;1099;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00" name="Google Shape;1100;p63"/>
          <p:cNvSpPr/>
          <p:nvPr/>
        </p:nvSpPr>
        <p:spPr>
          <a:xfrm>
            <a:off x="6750" y="0"/>
            <a:ext cx="3117600" cy="5143500"/>
          </a:xfrm>
          <a:prstGeom prst="rect">
            <a:avLst/>
          </a:prstGeom>
          <a:solidFill>
            <a:srgbClr val="000000">
              <a:alpha val="85882"/>
            </a:srgbClr>
          </a:solidFill>
          <a:ln>
            <a:noFill/>
          </a:ln>
        </p:spPr>
        <p:txBody>
          <a:bodyPr anchorCtr="0" anchor="t" bIns="91425" lIns="91425" spcFirstLastPara="1" rIns="91425" wrap="square" tIns="155447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Explosive </a:t>
            </a:r>
            <a:br>
              <a:rPr b="0" i="0" lang="en" sz="3000" u="none" cap="none" strike="noStrike">
                <a:solidFill>
                  <a:srgbClr val="FFFFFF"/>
                </a:solidFill>
                <a:latin typeface="Roboto"/>
                <a:ea typeface="Roboto"/>
                <a:cs typeface="Roboto"/>
                <a:sym typeface="Roboto"/>
              </a:rPr>
            </a:br>
            <a:r>
              <a:rPr b="0" i="0" lang="en" sz="3000" u="none" cap="none" strike="noStrike">
                <a:solidFill>
                  <a:srgbClr val="FFFFFF"/>
                </a:solidFill>
                <a:latin typeface="Roboto"/>
                <a:ea typeface="Roboto"/>
                <a:cs typeface="Roboto"/>
                <a:sym typeface="Roboto"/>
              </a:rPr>
              <a:t>Growth in Analytic Tools </a:t>
            </a:r>
            <a:r>
              <a:rPr b="0" i="0" lang="en" sz="3000" u="none" cap="none" strike="noStrike">
                <a:solidFill>
                  <a:schemeClr val="accent6"/>
                </a:solidFill>
                <a:latin typeface="Roboto"/>
                <a:ea typeface="Roboto"/>
                <a:cs typeface="Roboto"/>
                <a:sym typeface="Roboto"/>
              </a:rPr>
              <a:t>(Synthesis)</a:t>
            </a:r>
            <a:endParaRPr b="0" i="0" sz="3000" u="none" cap="none" strike="noStrike">
              <a:solidFill>
                <a:schemeClr val="accent6"/>
              </a:solidFill>
              <a:latin typeface="Roboto"/>
              <a:ea typeface="Roboto"/>
              <a:cs typeface="Roboto"/>
              <a:sym typeface="Roboto"/>
            </a:endParaRPr>
          </a:p>
        </p:txBody>
      </p:sp>
      <p:sp>
        <p:nvSpPr>
          <p:cNvPr id="1101" name="Google Shape;1101;p63"/>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6"/>
                </a:solidFill>
                <a:latin typeface="Roboto Thin"/>
                <a:ea typeface="Roboto Thin"/>
                <a:cs typeface="Roboto Thin"/>
                <a:sym typeface="Roboto Thin"/>
              </a:rPr>
              <a:t>2</a:t>
            </a:r>
            <a:endParaRPr b="0" i="0" sz="4200" u="none" cap="none" strike="noStrike">
              <a:solidFill>
                <a:schemeClr val="accent6"/>
              </a:solidFill>
              <a:latin typeface="Roboto Thin"/>
              <a:ea typeface="Roboto Thin"/>
              <a:cs typeface="Roboto Thin"/>
              <a:sym typeface="Roboto Thin"/>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3" name="Shape 1853"/>
        <p:cNvGrpSpPr/>
        <p:nvPr/>
      </p:nvGrpSpPr>
      <p:grpSpPr>
        <a:xfrm>
          <a:off x="0" y="0"/>
          <a:ext cx="0" cy="0"/>
          <a:chOff x="0" y="0"/>
          <a:chExt cx="0" cy="0"/>
        </a:xfrm>
      </p:grpSpPr>
      <p:sp>
        <p:nvSpPr>
          <p:cNvPr id="1854" name="Google Shape;1854;p12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Step 5: Retrieve the Data</a:t>
            </a:r>
            <a:endParaRPr/>
          </a:p>
        </p:txBody>
      </p:sp>
      <p:sp>
        <p:nvSpPr>
          <p:cNvPr id="1855" name="Google Shape;1855;p1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856" name="Google Shape;1856;p1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0" name="Shape 1860"/>
        <p:cNvGrpSpPr/>
        <p:nvPr/>
      </p:nvGrpSpPr>
      <p:grpSpPr>
        <a:xfrm>
          <a:off x="0" y="0"/>
          <a:ext cx="0" cy="0"/>
          <a:chOff x="0" y="0"/>
          <a:chExt cx="0" cy="0"/>
        </a:xfrm>
      </p:grpSpPr>
      <p:sp>
        <p:nvSpPr>
          <p:cNvPr id="1861" name="Google Shape;1861;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Pulling with Python</a:t>
            </a:r>
            <a:endParaRPr/>
          </a:p>
        </p:txBody>
      </p:sp>
      <p:sp>
        <p:nvSpPr>
          <p:cNvPr id="1862" name="Google Shape;1862;p1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863" name="Google Shape;1863;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864" name="Google Shape;1864;p127"/>
          <p:cNvSpPr/>
          <p:nvPr/>
        </p:nvSpPr>
        <p:spPr>
          <a:xfrm>
            <a:off x="3429825" y="887625"/>
            <a:ext cx="1645800" cy="1645800"/>
          </a:xfrm>
          <a:prstGeom prst="ellipse">
            <a:avLst/>
          </a:prstGeom>
          <a:solidFill>
            <a:srgbClr val="FFE59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3F3F3"/>
              </a:highlight>
              <a:latin typeface="Arial"/>
              <a:ea typeface="Arial"/>
              <a:cs typeface="Arial"/>
              <a:sym typeface="Arial"/>
            </a:endParaRPr>
          </a:p>
        </p:txBody>
      </p:sp>
      <p:sp>
        <p:nvSpPr>
          <p:cNvPr id="1865" name="Google Shape;1865;p127"/>
          <p:cNvSpPr/>
          <p:nvPr/>
        </p:nvSpPr>
        <p:spPr>
          <a:xfrm flipH="1" rot="8100000">
            <a:off x="3452554" y="2198386"/>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27"/>
          <p:cNvSpPr/>
          <p:nvPr/>
        </p:nvSpPr>
        <p:spPr>
          <a:xfrm>
            <a:off x="2437925" y="2441448"/>
            <a:ext cx="1645800" cy="1645800"/>
          </a:xfrm>
          <a:prstGeom prst="ellipse">
            <a:avLst/>
          </a:prstGeom>
          <a:solidFill>
            <a:srgbClr val="C9DAF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3F3F3"/>
              </a:highlight>
              <a:latin typeface="Arial"/>
              <a:ea typeface="Arial"/>
              <a:cs typeface="Arial"/>
              <a:sym typeface="Arial"/>
            </a:endParaRPr>
          </a:p>
        </p:txBody>
      </p:sp>
      <p:sp>
        <p:nvSpPr>
          <p:cNvPr id="1867" name="Google Shape;1867;p127"/>
          <p:cNvSpPr/>
          <p:nvPr/>
        </p:nvSpPr>
        <p:spPr>
          <a:xfrm flipH="1">
            <a:off x="3871617" y="2999425"/>
            <a:ext cx="829500" cy="417300"/>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27"/>
          <p:cNvSpPr/>
          <p:nvPr/>
        </p:nvSpPr>
        <p:spPr>
          <a:xfrm>
            <a:off x="4494125" y="2443525"/>
            <a:ext cx="1645800" cy="1645800"/>
          </a:xfrm>
          <a:prstGeom prst="ellipse">
            <a:avLst/>
          </a:prstGeom>
          <a:solidFill>
            <a:srgbClr val="EAD1D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3F3F3"/>
              </a:highlight>
              <a:latin typeface="Arial"/>
              <a:ea typeface="Arial"/>
              <a:cs typeface="Arial"/>
              <a:sym typeface="Arial"/>
            </a:endParaRPr>
          </a:p>
        </p:txBody>
      </p:sp>
      <p:sp>
        <p:nvSpPr>
          <p:cNvPr id="1869" name="Google Shape;1869;p127"/>
          <p:cNvSpPr/>
          <p:nvPr/>
        </p:nvSpPr>
        <p:spPr>
          <a:xfrm rot="2700000">
            <a:off x="4643454" y="2284161"/>
            <a:ext cx="450144" cy="417476"/>
          </a:xfrm>
          <a:prstGeom prst="rightArrow">
            <a:avLst>
              <a:gd fmla="val 50000" name="adj1"/>
              <a:gd fmla="val 50000" name="adj2"/>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27"/>
          <p:cNvSpPr txBox="1"/>
          <p:nvPr/>
        </p:nvSpPr>
        <p:spPr>
          <a:xfrm>
            <a:off x="3429925" y="1313875"/>
            <a:ext cx="1645800" cy="42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Randomly </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Select a </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Zip Code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1871" name="Google Shape;1871;p127"/>
          <p:cNvSpPr txBox="1"/>
          <p:nvPr/>
        </p:nvSpPr>
        <p:spPr>
          <a:xfrm>
            <a:off x="4494125" y="2953975"/>
            <a:ext cx="1645800" cy="42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Create an API Request</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27"/>
          <p:cNvSpPr txBox="1"/>
          <p:nvPr/>
        </p:nvSpPr>
        <p:spPr>
          <a:xfrm>
            <a:off x="2437925" y="2843575"/>
            <a:ext cx="1645800" cy="42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Roboto"/>
                <a:ea typeface="Roboto"/>
                <a:cs typeface="Roboto"/>
                <a:sym typeface="Roboto"/>
              </a:rPr>
              <a:t>Save the </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Output to a </a:t>
            </a:r>
            <a:br>
              <a:rPr b="0" i="0" lang="en" sz="1400" u="none" cap="none" strike="noStrike">
                <a:solidFill>
                  <a:srgbClr val="000000"/>
                </a:solidFill>
                <a:latin typeface="Roboto"/>
                <a:ea typeface="Roboto"/>
                <a:cs typeface="Roboto"/>
                <a:sym typeface="Roboto"/>
              </a:rPr>
            </a:br>
            <a:r>
              <a:rPr b="0" i="0" lang="en" sz="1400" u="none" cap="none" strike="noStrike">
                <a:solidFill>
                  <a:srgbClr val="000000"/>
                </a:solidFill>
                <a:latin typeface="Roboto"/>
                <a:ea typeface="Roboto"/>
                <a:cs typeface="Roboto"/>
                <a:sym typeface="Roboto"/>
              </a:rPr>
              <a:t>Data Frame</a:t>
            </a:r>
            <a:endParaRPr b="0" i="0" sz="14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73" name="Google Shape;1873;p127"/>
          <p:cNvPicPr preferRelativeResize="0"/>
          <p:nvPr/>
        </p:nvPicPr>
        <p:blipFill rotWithShape="1">
          <a:blip r:embed="rId3">
            <a:alphaModFix/>
          </a:blip>
          <a:srcRect b="0" l="0" r="0" t="0"/>
          <a:stretch/>
        </p:blipFill>
        <p:spPr>
          <a:xfrm>
            <a:off x="6139925" y="1438825"/>
            <a:ext cx="1828800" cy="575953"/>
          </a:xfrm>
          <a:prstGeom prst="rect">
            <a:avLst/>
          </a:prstGeom>
          <a:noFill/>
          <a:ln>
            <a:noFill/>
          </a:ln>
        </p:spPr>
      </p:pic>
      <p:pic>
        <p:nvPicPr>
          <p:cNvPr id="1874" name="Google Shape;1874;p127"/>
          <p:cNvPicPr preferRelativeResize="0"/>
          <p:nvPr/>
        </p:nvPicPr>
        <p:blipFill rotWithShape="1">
          <a:blip r:embed="rId4">
            <a:alphaModFix/>
          </a:blip>
          <a:srcRect b="0" l="0" r="0" t="0"/>
          <a:stretch/>
        </p:blipFill>
        <p:spPr>
          <a:xfrm>
            <a:off x="1513425" y="1061050"/>
            <a:ext cx="1522849" cy="1473450"/>
          </a:xfrm>
          <a:prstGeom prst="rect">
            <a:avLst/>
          </a:prstGeom>
          <a:noFill/>
          <a:ln>
            <a:noFill/>
          </a:ln>
        </p:spPr>
      </p:pic>
      <p:pic>
        <p:nvPicPr>
          <p:cNvPr id="1875" name="Google Shape;1875;p127"/>
          <p:cNvPicPr preferRelativeResize="0"/>
          <p:nvPr/>
        </p:nvPicPr>
        <p:blipFill rotWithShape="1">
          <a:blip r:embed="rId5">
            <a:alphaModFix/>
          </a:blip>
          <a:srcRect b="0" l="0" r="0" t="0"/>
          <a:stretch/>
        </p:blipFill>
        <p:spPr>
          <a:xfrm>
            <a:off x="3641775" y="3882722"/>
            <a:ext cx="1289206" cy="1011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9" name="Shape 1879"/>
        <p:cNvGrpSpPr/>
        <p:nvPr/>
      </p:nvGrpSpPr>
      <p:grpSpPr>
        <a:xfrm>
          <a:off x="0" y="0"/>
          <a:ext cx="0" cy="0"/>
          <a:chOff x="0" y="0"/>
          <a:chExt cx="0" cy="0"/>
        </a:xfrm>
      </p:grpSpPr>
      <p:sp>
        <p:nvSpPr>
          <p:cNvPr id="1880" name="Google Shape;1880;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881" name="Google Shape;1881;p1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882" name="Google Shape;1882;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1883" name="Google Shape;1883;p128"/>
          <p:cNvPicPr preferRelativeResize="0"/>
          <p:nvPr/>
        </p:nvPicPr>
        <p:blipFill rotWithShape="1">
          <a:blip r:embed="rId3">
            <a:alphaModFix/>
          </a:blip>
          <a:srcRect b="2438" l="0" r="0" t="0"/>
          <a:stretch/>
        </p:blipFill>
        <p:spPr>
          <a:xfrm>
            <a:off x="293225" y="913950"/>
            <a:ext cx="6857999" cy="3657600"/>
          </a:xfrm>
          <a:prstGeom prst="rect">
            <a:avLst/>
          </a:prstGeom>
          <a:noFill/>
          <a:ln>
            <a:noFill/>
          </a:ln>
        </p:spPr>
      </p:pic>
      <p:sp>
        <p:nvSpPr>
          <p:cNvPr id="1884" name="Google Shape;1884;p128"/>
          <p:cNvSpPr txBox="1"/>
          <p:nvPr/>
        </p:nvSpPr>
        <p:spPr>
          <a:xfrm>
            <a:off x="7335075" y="1834525"/>
            <a:ext cx="1861200" cy="55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This funky code...</a:t>
            </a:r>
            <a:endParaRPr b="1" i="0" sz="1400" u="none" cap="none" strike="noStrike">
              <a:solidFill>
                <a:srgbClr val="000000"/>
              </a:solidFill>
              <a:latin typeface="Roboto"/>
              <a:ea typeface="Roboto"/>
              <a:cs typeface="Roboto"/>
              <a:sym typeface="Roboto"/>
            </a:endParaRPr>
          </a:p>
        </p:txBody>
      </p:sp>
      <p:pic>
        <p:nvPicPr>
          <p:cNvPr id="1885" name="Google Shape;1885;p128"/>
          <p:cNvPicPr preferRelativeResize="0"/>
          <p:nvPr/>
        </p:nvPicPr>
        <p:blipFill rotWithShape="1">
          <a:blip r:embed="rId4">
            <a:alphaModFix/>
          </a:blip>
          <a:srcRect b="0" l="0" r="0" t="0"/>
          <a:stretch/>
        </p:blipFill>
        <p:spPr>
          <a:xfrm>
            <a:off x="7658075" y="982513"/>
            <a:ext cx="914400" cy="914400"/>
          </a:xfrm>
          <a:prstGeom prst="rect">
            <a:avLst/>
          </a:prstGeom>
          <a:noFill/>
          <a:ln>
            <a:noFill/>
          </a:ln>
          <a:effectLst>
            <a:outerShdw blurRad="57150" rotWithShape="0" algn="bl" dir="5400000" dist="19050">
              <a:srgbClr val="42719B">
                <a:alpha val="49803"/>
              </a:srgbClr>
            </a:outerShdw>
          </a:effectLst>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9" name="Shape 1889"/>
        <p:cNvGrpSpPr/>
        <p:nvPr/>
      </p:nvGrpSpPr>
      <p:grpSpPr>
        <a:xfrm>
          <a:off x="0" y="0"/>
          <a:ext cx="0" cy="0"/>
          <a:chOff x="0" y="0"/>
          <a:chExt cx="0" cy="0"/>
        </a:xfrm>
      </p:grpSpPr>
      <p:sp>
        <p:nvSpPr>
          <p:cNvPr id="1890" name="Google Shape;1890;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891" name="Google Shape;1891;p1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892" name="Google Shape;1892;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893" name="Google Shape;1893;p129"/>
          <p:cNvSpPr txBox="1"/>
          <p:nvPr/>
        </p:nvSpPr>
        <p:spPr>
          <a:xfrm>
            <a:off x="7626680" y="1829740"/>
            <a:ext cx="15810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...will make all of these URLs.</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1894" name="Google Shape;1894;p129"/>
          <p:cNvPicPr preferRelativeResize="0"/>
          <p:nvPr/>
        </p:nvPicPr>
        <p:blipFill rotWithShape="1">
          <a:blip r:embed="rId3">
            <a:alphaModFix/>
          </a:blip>
          <a:srcRect b="0" l="0" r="0" t="0"/>
          <a:stretch/>
        </p:blipFill>
        <p:spPr>
          <a:xfrm>
            <a:off x="1986421" y="821150"/>
            <a:ext cx="5369292" cy="4057650"/>
          </a:xfrm>
          <a:prstGeom prst="rect">
            <a:avLst/>
          </a:prstGeom>
          <a:noFill/>
          <a:ln>
            <a:noFill/>
          </a:ln>
        </p:spPr>
      </p:pic>
      <p:pic>
        <p:nvPicPr>
          <p:cNvPr id="1895" name="Google Shape;1895;p129"/>
          <p:cNvPicPr preferRelativeResize="0"/>
          <p:nvPr/>
        </p:nvPicPr>
        <p:blipFill rotWithShape="1">
          <a:blip r:embed="rId4">
            <a:alphaModFix/>
          </a:blip>
          <a:srcRect b="0" l="0" r="0" t="0"/>
          <a:stretch/>
        </p:blipFill>
        <p:spPr>
          <a:xfrm>
            <a:off x="7658075" y="982513"/>
            <a:ext cx="914400" cy="914400"/>
          </a:xfrm>
          <a:prstGeom prst="rect">
            <a:avLst/>
          </a:prstGeom>
          <a:noFill/>
          <a:ln>
            <a:noFill/>
          </a:ln>
          <a:effectLst>
            <a:outerShdw blurRad="57150" rotWithShape="0" algn="bl" dir="5400000" dist="19050">
              <a:srgbClr val="42719B">
                <a:alpha val="49803"/>
              </a:srgbClr>
            </a:outerShdw>
          </a:effectLst>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Pulling with Python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1901" name="Google Shape;1901;p1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902" name="Google Shape;1902;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903" name="Google Shape;1903;p130"/>
          <p:cNvSpPr txBox="1"/>
          <p:nvPr/>
        </p:nvSpPr>
        <p:spPr>
          <a:xfrm>
            <a:off x="7524375" y="1928575"/>
            <a:ext cx="1581000" cy="398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Roboto"/>
                <a:ea typeface="Roboto"/>
                <a:cs typeface="Roboto"/>
                <a:sym typeface="Roboto"/>
              </a:rPr>
              <a:t>Each of these URLs holds a piece of our answer.</a:t>
            </a:r>
            <a:endParaRPr b="1"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pic>
        <p:nvPicPr>
          <p:cNvPr id="1904" name="Google Shape;1904;p130"/>
          <p:cNvPicPr preferRelativeResize="0"/>
          <p:nvPr/>
        </p:nvPicPr>
        <p:blipFill rotWithShape="1">
          <a:blip r:embed="rId3">
            <a:alphaModFix/>
          </a:blip>
          <a:srcRect b="0" l="0" r="0" t="0"/>
          <a:stretch/>
        </p:blipFill>
        <p:spPr>
          <a:xfrm>
            <a:off x="439850" y="851009"/>
            <a:ext cx="6858002" cy="3964532"/>
          </a:xfrm>
          <a:prstGeom prst="rect">
            <a:avLst/>
          </a:prstGeom>
          <a:noFill/>
          <a:ln>
            <a:noFill/>
          </a:ln>
        </p:spPr>
      </p:pic>
      <p:sp>
        <p:nvSpPr>
          <p:cNvPr id="1905" name="Google Shape;1905;p130"/>
          <p:cNvSpPr/>
          <p:nvPr/>
        </p:nvSpPr>
        <p:spPr>
          <a:xfrm flipH="1">
            <a:off x="1953845" y="2947900"/>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30"/>
          <p:cNvSpPr/>
          <p:nvPr/>
        </p:nvSpPr>
        <p:spPr>
          <a:xfrm flipH="1">
            <a:off x="1698095" y="4142475"/>
            <a:ext cx="356400" cy="273600"/>
          </a:xfrm>
          <a:prstGeom prst="rightArrow">
            <a:avLst>
              <a:gd fmla="val 50000" name="adj1"/>
              <a:gd fmla="val 50000" name="adj2"/>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07" name="Google Shape;1907;p130"/>
          <p:cNvPicPr preferRelativeResize="0"/>
          <p:nvPr/>
        </p:nvPicPr>
        <p:blipFill rotWithShape="1">
          <a:blip r:embed="rId4">
            <a:alphaModFix/>
          </a:blip>
          <a:srcRect b="0" l="0" r="0" t="0"/>
          <a:stretch/>
        </p:blipFill>
        <p:spPr>
          <a:xfrm>
            <a:off x="7658075" y="982513"/>
            <a:ext cx="914400" cy="914400"/>
          </a:xfrm>
          <a:prstGeom prst="rect">
            <a:avLst/>
          </a:prstGeom>
          <a:noFill/>
          <a:ln>
            <a:noFill/>
          </a:ln>
          <a:effectLst>
            <a:outerShdw blurRad="57150" rotWithShape="0" algn="bl" dir="5400000" dist="19050">
              <a:srgbClr val="42719B">
                <a:alpha val="49803"/>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1" name="Shape 1911"/>
        <p:cNvGrpSpPr/>
        <p:nvPr/>
      </p:nvGrpSpPr>
      <p:grpSpPr>
        <a:xfrm>
          <a:off x="0" y="0"/>
          <a:ext cx="0" cy="0"/>
          <a:chOff x="0" y="0"/>
          <a:chExt cx="0" cy="0"/>
        </a:xfrm>
      </p:grpSpPr>
      <p:sp>
        <p:nvSpPr>
          <p:cNvPr id="1912" name="Google Shape;1912;p13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Step 6: Assemble and Clean the Data</a:t>
            </a:r>
            <a:endParaRPr/>
          </a:p>
        </p:txBody>
      </p:sp>
      <p:sp>
        <p:nvSpPr>
          <p:cNvPr id="1913" name="Google Shape;1913;p1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914" name="Google Shape;1914;p13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8" name="Shape 1918"/>
        <p:cNvGrpSpPr/>
        <p:nvPr/>
      </p:nvGrpSpPr>
      <p:grpSpPr>
        <a:xfrm>
          <a:off x="0" y="0"/>
          <a:ext cx="0" cy="0"/>
          <a:chOff x="0" y="0"/>
          <a:chExt cx="0" cy="0"/>
        </a:xfrm>
      </p:grpSpPr>
      <p:sp>
        <p:nvSpPr>
          <p:cNvPr id="1919" name="Google Shape;1919;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Cleaning with Pandas</a:t>
            </a:r>
            <a:endParaRPr/>
          </a:p>
        </p:txBody>
      </p:sp>
      <p:sp>
        <p:nvSpPr>
          <p:cNvPr id="1920" name="Google Shape;1920;p1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921" name="Google Shape;1921;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922" name="Google Shape;1922;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No data comes out intrinsically the way you want it to. </a:t>
            </a:r>
            <a:endParaRPr/>
          </a:p>
          <a:p>
            <a:pPr indent="0" lvl="0" marL="0" rtl="0" algn="l">
              <a:lnSpc>
                <a:spcPct val="100000"/>
              </a:lnSpc>
              <a:spcBef>
                <a:spcPts val="0"/>
              </a:spcBef>
              <a:spcAft>
                <a:spcPts val="0"/>
              </a:spcAft>
              <a:buClr>
                <a:schemeClr val="dk1"/>
              </a:buClr>
              <a:buSzPts val="1100"/>
              <a:buFont typeface="Arial"/>
              <a:buNone/>
            </a:pPr>
            <a:r>
              <a:rPr lang="en"/>
              <a:t>In our case, we needed multiple steps to aggregate the data along our channels of interest. </a:t>
            </a:r>
            <a:endParaRPr/>
          </a:p>
          <a:p>
            <a:pPr indent="0" lvl="0" marL="0" rtl="0" algn="l">
              <a:lnSpc>
                <a:spcPct val="100000"/>
              </a:lnSpc>
              <a:spcBef>
                <a:spcPts val="0"/>
              </a:spcBef>
              <a:spcAft>
                <a:spcPts val="0"/>
              </a:spcAft>
              <a:buSzPts val="1800"/>
              <a:buNone/>
            </a:pPr>
            <a:r>
              <a:t/>
            </a:r>
            <a:endParaRPr/>
          </a:p>
        </p:txBody>
      </p:sp>
      <p:graphicFrame>
        <p:nvGraphicFramePr>
          <p:cNvPr id="1923" name="Google Shape;1923;p132"/>
          <p:cNvGraphicFramePr/>
          <p:nvPr/>
        </p:nvGraphicFramePr>
        <p:xfrm>
          <a:off x="463575" y="1867220"/>
          <a:ext cx="3000000" cy="3000000"/>
        </p:xfrm>
        <a:graphic>
          <a:graphicData uri="http://schemas.openxmlformats.org/drawingml/2006/table">
            <a:tbl>
              <a:tblPr>
                <a:noFill/>
                <a:tableStyleId>{1C90C4E6-6C38-4202-8681-3F77B574510C}</a:tableStyleId>
              </a:tblPr>
              <a:tblGrid>
                <a:gridCol w="451925"/>
                <a:gridCol w="651150"/>
                <a:gridCol w="1220700"/>
                <a:gridCol w="1220700"/>
                <a:gridCol w="1220700"/>
                <a:gridCol w="1220700"/>
                <a:gridCol w="1220700"/>
                <a:gridCol w="1220700"/>
              </a:tblGrid>
              <a:tr h="661975">
                <a:tc gridSpan="8">
                  <a:txBody>
                    <a:bodyPr/>
                    <a:lstStyle/>
                    <a:p>
                      <a:pPr indent="0" lvl="0" marL="0" marR="0" rtl="0" algn="l">
                        <a:lnSpc>
                          <a:spcPct val="100000"/>
                        </a:lnSpc>
                        <a:spcBef>
                          <a:spcPts val="0"/>
                        </a:spcBef>
                        <a:spcAft>
                          <a:spcPts val="0"/>
                        </a:spcAft>
                        <a:buClr>
                          <a:srgbClr val="000000"/>
                        </a:buClr>
                        <a:buSzPts val="1200"/>
                        <a:buFont typeface="Arial"/>
                        <a:buNone/>
                      </a:pPr>
                      <a:r>
                        <a:rPr lang="en" sz="1200" u="none" cap="none" strike="noStrike"/>
                        <a:t># Combine DataFrames into a single DataFrame</a:t>
                      </a:r>
                      <a:endParaRPr sz="1200" u="none" cap="none" strike="noStrike"/>
                    </a:p>
                    <a:p>
                      <a:pPr indent="0" lvl="0" marL="0" marR="0" rtl="0" algn="l">
                        <a:lnSpc>
                          <a:spcPct val="100000"/>
                        </a:lnSpc>
                        <a:spcBef>
                          <a:spcPts val="0"/>
                        </a:spcBef>
                        <a:spcAft>
                          <a:spcPts val="0"/>
                        </a:spcAft>
                        <a:buClr>
                          <a:srgbClr val="000000"/>
                        </a:buClr>
                        <a:buSzPts val="1200"/>
                        <a:buFont typeface="Arial"/>
                        <a:buNone/>
                      </a:pPr>
                      <a:r>
                        <a:rPr lang="en" sz="1200" u="none" cap="none" strike="noStrike"/>
                        <a:t>combined_data </a:t>
                      </a:r>
                      <a:r>
                        <a:rPr lang="en" sz="1200" u="none" cap="none" strike="noStrike">
                          <a:solidFill>
                            <a:srgbClr val="FF0000"/>
                          </a:solidFill>
                        </a:rPr>
                        <a:t>=</a:t>
                      </a:r>
                      <a:r>
                        <a:rPr lang="en" sz="1200" u="none" cap="none" strike="noStrike"/>
                        <a:t> pd.merge(mexican_data, italian_data, </a:t>
                      </a:r>
                      <a:r>
                        <a:rPr lang="en" sz="1200" u="none" cap="none" strike="noStrike">
                          <a:solidFill>
                            <a:srgbClr val="FF0000"/>
                          </a:solidFill>
                        </a:rPr>
                        <a:t>on=</a:t>
                      </a:r>
                      <a:r>
                        <a:rPr lang="en" sz="1200" u="none" cap="none" strike="noStrike"/>
                        <a:t>”Zip Code”)</a:t>
                      </a:r>
                      <a:endParaRPr sz="1200" u="none" cap="none" strike="noStrike"/>
                    </a:p>
                    <a:p>
                      <a:pPr indent="0" lvl="0" marL="0" marR="0" rtl="0" algn="l">
                        <a:lnSpc>
                          <a:spcPct val="100000"/>
                        </a:lnSpc>
                        <a:spcBef>
                          <a:spcPts val="0"/>
                        </a:spcBef>
                        <a:spcAft>
                          <a:spcPts val="0"/>
                        </a:spcAft>
                        <a:buClr>
                          <a:srgbClr val="000000"/>
                        </a:buClr>
                        <a:buSzPts val="1100"/>
                        <a:buFont typeface="Arial"/>
                        <a:buNone/>
                      </a:pPr>
                      <a:r>
                        <a:rPr lang="en" sz="1200" u="none" cap="none" strike="noStrike">
                          <a:solidFill>
                            <a:srgbClr val="000000"/>
                          </a:solidFill>
                        </a:rPr>
                        <a:t>combined_data.head( )</a:t>
                      </a:r>
                      <a:endParaRPr sz="1200" u="none" cap="none" strike="noStrike"/>
                    </a:p>
                  </a:txBody>
                  <a:tcPr marT="91425" marB="91425" marR="91425" marL="182875">
                    <a:solidFill>
                      <a:srgbClr val="EEF7F8"/>
                    </a:solidFill>
                  </a:tcPr>
                </a:tc>
                <a:tc hMerge="1"/>
                <a:tc hMerge="1"/>
                <a:tc hMerge="1"/>
                <a:tc hMerge="1"/>
                <a:tc hMerge="1"/>
                <a:tc hMerge="1"/>
                <a:tc hMerge="1"/>
              </a:tr>
              <a:tr h="410025">
                <a:tc>
                  <a:txBody>
                    <a:bodyPr/>
                    <a:lstStyle/>
                    <a:p>
                      <a:pPr indent="0" lvl="0" marL="0" marR="0" rtl="0" algn="l">
                        <a:lnSpc>
                          <a:spcPct val="100000"/>
                        </a:lnSpc>
                        <a:spcBef>
                          <a:spcPts val="0"/>
                        </a:spcBef>
                        <a:spcAft>
                          <a:spcPts val="0"/>
                        </a:spcAft>
                        <a:buClr>
                          <a:srgbClr val="000000"/>
                        </a:buClr>
                        <a:buSzPts val="900"/>
                        <a:buFont typeface="Arial"/>
                        <a:buNone/>
                      </a:pPr>
                      <a:r>
                        <a:t/>
                      </a:r>
                      <a:endParaRPr b="1" sz="900" u="none" cap="none" strike="noStrike"/>
                    </a:p>
                  </a:txBody>
                  <a:tcPr marT="91425" marB="91425" marR="91425" marL="457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t>Zip Code</a:t>
                      </a:r>
                      <a:endParaRPr b="1"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t>Mexican Review Count</a:t>
                      </a:r>
                      <a:endParaRPr b="1"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t>Mexican Average Rating</a:t>
                      </a:r>
                      <a:endParaRPr b="1"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rPr>
                        <a:t>Mexican Weighted Rating</a:t>
                      </a:r>
                      <a:endParaRPr b="1"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rPr>
                        <a:t>Italian Review Count</a:t>
                      </a:r>
                      <a:endParaRPr b="1"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rPr>
                        <a:t>Italian Average Rating</a:t>
                      </a:r>
                      <a:endParaRPr b="1"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b="1" lang="en" sz="900" u="none" cap="none" strike="noStrike">
                          <a:solidFill>
                            <a:srgbClr val="000000"/>
                          </a:solidFill>
                        </a:rPr>
                        <a:t>Italian Weighted Rating</a:t>
                      </a:r>
                      <a:endParaRPr b="1" sz="900" u="none" cap="none" strike="noStrike"/>
                    </a:p>
                  </a:txBody>
                  <a:tcPr marT="91425" marB="91425" marR="91425" marL="182875">
                    <a:solidFill>
                      <a:srgbClr val="FFFFFF"/>
                    </a:solidFill>
                  </a:tcPr>
                </a:tc>
              </a:tr>
              <a:tr h="332525">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0</a:t>
                      </a:r>
                      <a:endParaRPr b="1" sz="900" u="none" cap="none" strike="noStrike"/>
                    </a:p>
                  </a:txBody>
                  <a:tcPr marT="91425" marB="91425" marR="91425" marL="457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76556</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97</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4.1134</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399</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63</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3.78571</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238.5</a:t>
                      </a:r>
                      <a:endParaRPr sz="900" u="none" cap="none" strike="noStrike"/>
                    </a:p>
                  </a:txBody>
                  <a:tcPr marT="91425" marB="91425" marR="91425" marL="182875">
                    <a:solidFill>
                      <a:srgbClr val="FFFFFF"/>
                    </a:solidFill>
                  </a:tcPr>
                </a:tc>
              </a:tr>
              <a:tr h="332525">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1</a:t>
                      </a:r>
                      <a:endParaRPr b="1" sz="900" u="none" cap="none" strike="noStrike"/>
                    </a:p>
                  </a:txBody>
                  <a:tcPr marT="91425" marB="91425" marR="91425" marL="45700">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72039</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256</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4.11133</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1052.2</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266</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3.81955</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1016</a:t>
                      </a:r>
                      <a:endParaRPr sz="900" u="none" cap="none" strike="noStrike"/>
                    </a:p>
                  </a:txBody>
                  <a:tcPr marT="91425" marB="91425" marR="91425" marL="182875">
                    <a:solidFill>
                      <a:srgbClr val="EEF7F8"/>
                    </a:solidFill>
                  </a:tcPr>
                </a:tc>
              </a:tr>
              <a:tr h="332525">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2</a:t>
                      </a:r>
                      <a:endParaRPr b="1" sz="900" u="none" cap="none" strike="noStrike"/>
                    </a:p>
                  </a:txBody>
                  <a:tcPr marT="91425" marB="91425" marR="91425" marL="457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61606</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378</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3.64286</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1377</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66</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3.2197</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212.5</a:t>
                      </a:r>
                      <a:endParaRPr sz="900" u="none" cap="none" strike="noStrike"/>
                    </a:p>
                  </a:txBody>
                  <a:tcPr marT="91425" marB="91425" marR="91425" marL="182875">
                    <a:solidFill>
                      <a:srgbClr val="FFFFFF"/>
                    </a:solidFill>
                  </a:tcPr>
                </a:tc>
              </a:tr>
              <a:tr h="332525">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3</a:t>
                      </a:r>
                      <a:endParaRPr b="1" sz="900" u="none" cap="none" strike="noStrike"/>
                    </a:p>
                  </a:txBody>
                  <a:tcPr marT="91425" marB="91425" marR="91425" marL="45700">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47232</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222</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4.16892</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925.5</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420</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3.77857</a:t>
                      </a:r>
                      <a:endParaRPr sz="9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1587</a:t>
                      </a:r>
                      <a:endParaRPr sz="900" u="none" cap="none" strike="noStrike"/>
                    </a:p>
                  </a:txBody>
                  <a:tcPr marT="91425" marB="91425" marR="91425" marL="182875">
                    <a:solidFill>
                      <a:srgbClr val="EEF7F8"/>
                    </a:solidFill>
                  </a:tcPr>
                </a:tc>
              </a:tr>
              <a:tr h="332525">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4</a:t>
                      </a:r>
                      <a:endParaRPr b="1" sz="900" u="none" cap="none" strike="noStrike"/>
                    </a:p>
                  </a:txBody>
                  <a:tcPr marT="91425" marB="91425" marR="91425" marL="45700">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60565</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2842</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3.94053</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11199</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2829</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3.92824</a:t>
                      </a:r>
                      <a:endParaRPr sz="9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 sz="900" u="none" cap="none" strike="noStrike"/>
                        <a:t>11113</a:t>
                      </a:r>
                      <a:endParaRPr sz="900" u="none" cap="none" strike="noStrike"/>
                    </a:p>
                  </a:txBody>
                  <a:tcPr marT="91425" marB="91425" marR="91425" marL="182875">
                    <a:solidFill>
                      <a:srgbClr val="FFFFFF"/>
                    </a:solidFill>
                  </a:tcP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sp>
        <p:nvSpPr>
          <p:cNvPr id="1928" name="Google Shape;1928;p13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Step 7: Analyze for Trends</a:t>
            </a:r>
            <a:endParaRPr/>
          </a:p>
        </p:txBody>
      </p:sp>
      <p:sp>
        <p:nvSpPr>
          <p:cNvPr id="1929" name="Google Shape;1929;p1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930" name="Google Shape;1930;p13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1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Analyze for Trends (Table)</a:t>
            </a:r>
            <a:endParaRPr/>
          </a:p>
        </p:txBody>
      </p:sp>
      <p:sp>
        <p:nvSpPr>
          <p:cNvPr id="1936" name="Google Shape;1936;p1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937" name="Google Shape;1937;p1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938" name="Google Shape;1938;p1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It’s Close:</a:t>
            </a:r>
            <a:endParaRPr/>
          </a:p>
        </p:txBody>
      </p:sp>
      <p:pic>
        <p:nvPicPr>
          <p:cNvPr id="1939" name="Google Shape;1939;p134"/>
          <p:cNvPicPr preferRelativeResize="0"/>
          <p:nvPr/>
        </p:nvPicPr>
        <p:blipFill rotWithShape="1">
          <a:blip r:embed="rId3">
            <a:alphaModFix/>
          </a:blip>
          <a:srcRect b="0" l="0" r="0" t="0"/>
          <a:stretch/>
        </p:blipFill>
        <p:spPr>
          <a:xfrm>
            <a:off x="291025" y="1245025"/>
            <a:ext cx="6858001" cy="358067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sp>
        <p:nvSpPr>
          <p:cNvPr id="1944" name="Google Shape;1944;p1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Analyze for Trends (Ratings)</a:t>
            </a:r>
            <a:endParaRPr/>
          </a:p>
        </p:txBody>
      </p:sp>
      <p:sp>
        <p:nvSpPr>
          <p:cNvPr id="1945" name="Google Shape;1945;p1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Yelpers rate Italian and Mexican relatively </a:t>
            </a:r>
            <a:r>
              <a:rPr b="1" lang="en">
                <a:highlight>
                  <a:srgbClr val="FFFF00"/>
                </a:highlight>
              </a:rPr>
              <a:t>equally</a:t>
            </a:r>
            <a:r>
              <a:rPr lang="en"/>
              <a:t>.</a:t>
            </a:r>
            <a:endParaRPr/>
          </a:p>
        </p:txBody>
      </p:sp>
      <p:sp>
        <p:nvSpPr>
          <p:cNvPr id="1946" name="Google Shape;1946;p1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947" name="Google Shape;1947;p1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700"/>
              <a:buNone/>
            </a:pPr>
            <a:r>
              <a:t/>
            </a:r>
            <a:endParaRPr/>
          </a:p>
        </p:txBody>
      </p:sp>
      <p:graphicFrame>
        <p:nvGraphicFramePr>
          <p:cNvPr id="1948" name="Google Shape;1948;p135"/>
          <p:cNvGraphicFramePr/>
          <p:nvPr/>
        </p:nvGraphicFramePr>
        <p:xfrm>
          <a:off x="574525" y="1355870"/>
          <a:ext cx="3000000" cy="3000000"/>
        </p:xfrm>
        <a:graphic>
          <a:graphicData uri="http://schemas.openxmlformats.org/drawingml/2006/table">
            <a:tbl>
              <a:tblPr>
                <a:noFill/>
                <a:tableStyleId>{1C90C4E6-6C38-4202-8681-3F77B574510C}</a:tableStyleId>
              </a:tblPr>
              <a:tblGrid>
                <a:gridCol w="326525"/>
                <a:gridCol w="1462000"/>
                <a:gridCol w="1481950"/>
              </a:tblGrid>
              <a:tr h="391475">
                <a:tc>
                  <a:txBody>
                    <a:bodyPr/>
                    <a:lstStyle/>
                    <a:p>
                      <a:pPr indent="0" lvl="0" marL="0" marR="18288" rtl="0" algn="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1100"/>
                        <a:buFont typeface="Arial"/>
                        <a:buNone/>
                      </a:pPr>
                      <a:r>
                        <a:t/>
                      </a:r>
                      <a:endParaRPr b="1" sz="900" u="none" cap="none" strike="noStrike"/>
                    </a:p>
                  </a:txBody>
                  <a:tcPr marT="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solidFill>
                      <a:prstDash val="solid"/>
                      <a:round/>
                      <a:headEnd len="sm" w="sm" type="none"/>
                      <a:tailEnd len="sm" w="sm" type="none"/>
                    </a:lnB>
                  </a:tcPr>
                </a:tc>
                <a:tc hMerge="1"/>
              </a:tr>
              <a:tr h="391475">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4.0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91475">
                <a:tc>
                  <a:txBody>
                    <a:bodyPr/>
                    <a:lstStyle/>
                    <a:p>
                      <a:pPr indent="0" lvl="0" marL="0" marR="18288" rtl="0" algn="r">
                        <a:lnSpc>
                          <a:spcPct val="100000"/>
                        </a:lnSpc>
                        <a:spcBef>
                          <a:spcPts val="0"/>
                        </a:spcBef>
                        <a:spcAft>
                          <a:spcPts val="0"/>
                        </a:spcAft>
                        <a:buClr>
                          <a:srgbClr val="000000"/>
                        </a:buClr>
                        <a:buSzPts val="1100"/>
                        <a:buFont typeface="Arial"/>
                        <a:buNone/>
                      </a:pPr>
                      <a:r>
                        <a:rPr lang="en" sz="900" u="none" cap="none" strike="noStrike">
                          <a:solidFill>
                            <a:srgbClr val="000000"/>
                          </a:solidFill>
                        </a:rPr>
                        <a:t>3.5</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lnSpc>
                          <a:spcPct val="100000"/>
                        </a:lnSpc>
                        <a:spcBef>
                          <a:spcPts val="0"/>
                        </a:spcBef>
                        <a:spcAft>
                          <a:spcPts val="0"/>
                        </a:spcAft>
                        <a:buClr>
                          <a:srgbClr val="000000"/>
                        </a:buClr>
                        <a:buSzPts val="1100"/>
                        <a:buFont typeface="Arial"/>
                        <a:buNone/>
                      </a:pPr>
                      <a:r>
                        <a:rPr lang="en" sz="900" u="none" cap="none" strike="noStrike">
                          <a:solidFill>
                            <a:srgbClr val="000000"/>
                          </a:solidFill>
                        </a:rPr>
                        <a:t>3.0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lnSpc>
                          <a:spcPct val="100000"/>
                        </a:lnSpc>
                        <a:spcBef>
                          <a:spcPts val="0"/>
                        </a:spcBef>
                        <a:spcAft>
                          <a:spcPts val="0"/>
                        </a:spcAft>
                        <a:buClr>
                          <a:srgbClr val="000000"/>
                        </a:buClr>
                        <a:buSzPts val="1100"/>
                        <a:buFont typeface="Arial"/>
                        <a:buNone/>
                      </a:pPr>
                      <a:r>
                        <a:rPr lang="en" sz="900" u="none" cap="none" strike="noStrike">
                          <a:solidFill>
                            <a:srgbClr val="000000"/>
                          </a:solidFill>
                        </a:rPr>
                        <a:t>2.5</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2.0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1.5</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1.0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0.5</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75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Mexican</a:t>
                      </a:r>
                      <a:endParaRPr b="1"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Italian</a:t>
                      </a:r>
                      <a:endParaRPr b="1"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949" name="Google Shape;1949;p135"/>
          <p:cNvSpPr/>
          <p:nvPr/>
        </p:nvSpPr>
        <p:spPr>
          <a:xfrm>
            <a:off x="1121400" y="1902100"/>
            <a:ext cx="1081800" cy="2533200"/>
          </a:xfrm>
          <a:prstGeom prst="rect">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135"/>
          <p:cNvSpPr/>
          <p:nvPr/>
        </p:nvSpPr>
        <p:spPr>
          <a:xfrm>
            <a:off x="2572975" y="1902100"/>
            <a:ext cx="1081800" cy="2533200"/>
          </a:xfrm>
          <a:prstGeom prst="rect">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51" name="Google Shape;1951;p135"/>
          <p:cNvPicPr preferRelativeResize="0"/>
          <p:nvPr/>
        </p:nvPicPr>
        <p:blipFill rotWithShape="1">
          <a:blip r:embed="rId3">
            <a:alphaModFix/>
          </a:blip>
          <a:srcRect b="0" l="0" r="0" t="0"/>
          <a:stretch/>
        </p:blipFill>
        <p:spPr>
          <a:xfrm>
            <a:off x="4030550" y="1856232"/>
            <a:ext cx="2320675" cy="2204651"/>
          </a:xfrm>
          <a:prstGeom prst="rect">
            <a:avLst/>
          </a:prstGeom>
          <a:noFill/>
          <a:ln>
            <a:noFill/>
          </a:ln>
        </p:spPr>
      </p:pic>
      <p:pic>
        <p:nvPicPr>
          <p:cNvPr id="1952" name="Google Shape;1952;p135"/>
          <p:cNvPicPr preferRelativeResize="0"/>
          <p:nvPr/>
        </p:nvPicPr>
        <p:blipFill rotWithShape="1">
          <a:blip r:embed="rId4">
            <a:alphaModFix/>
          </a:blip>
          <a:srcRect b="0" l="0" r="0" t="0"/>
          <a:stretch/>
        </p:blipFill>
        <p:spPr>
          <a:xfrm>
            <a:off x="6422050" y="1853648"/>
            <a:ext cx="2320675" cy="2246413"/>
          </a:xfrm>
          <a:prstGeom prst="rect">
            <a:avLst/>
          </a:prstGeom>
          <a:noFill/>
          <a:ln>
            <a:noFill/>
          </a:ln>
        </p:spPr>
      </p:pic>
      <p:sp>
        <p:nvSpPr>
          <p:cNvPr id="1953" name="Google Shape;1953;p135"/>
          <p:cNvSpPr txBox="1"/>
          <p:nvPr/>
        </p:nvSpPr>
        <p:spPr>
          <a:xfrm>
            <a:off x="6234117" y="2637700"/>
            <a:ext cx="505500" cy="36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en" sz="2400" u="none" cap="none" strike="noStrike">
                <a:solidFill>
                  <a:srgbClr val="000000"/>
                </a:solidFill>
                <a:latin typeface="Arial"/>
                <a:ea typeface="Arial"/>
                <a:cs typeface="Arial"/>
                <a:sym typeface="Arial"/>
              </a:rPr>
              <a:t>=</a:t>
            </a:r>
            <a:endParaRPr b="1" i="0" sz="2400" u="none" cap="none" strike="noStrike">
              <a:solidFill>
                <a:srgbClr val="000000"/>
              </a:solidFill>
              <a:latin typeface="Arial"/>
              <a:ea typeface="Arial"/>
              <a:cs typeface="Arial"/>
              <a:sym typeface="Arial"/>
            </a:endParaRPr>
          </a:p>
        </p:txBody>
      </p:sp>
      <p:sp>
        <p:nvSpPr>
          <p:cNvPr id="1954" name="Google Shape;1954;p135"/>
          <p:cNvSpPr txBox="1"/>
          <p:nvPr/>
        </p:nvSpPr>
        <p:spPr>
          <a:xfrm rot="-5398949">
            <a:off x="-895141" y="2928839"/>
            <a:ext cx="29439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Average Rating</a:t>
            </a:r>
            <a:endParaRPr b="0" i="0" sz="1400" u="none" cap="none" strike="noStrike">
              <a:solidFill>
                <a:srgbClr val="000000"/>
              </a:solidFill>
              <a:latin typeface="Arial"/>
              <a:ea typeface="Arial"/>
              <a:cs typeface="Arial"/>
              <a:sym typeface="Arial"/>
            </a:endParaRPr>
          </a:p>
        </p:txBody>
      </p:sp>
      <p:sp>
        <p:nvSpPr>
          <p:cNvPr id="1955" name="Google Shape;1955;p135"/>
          <p:cNvSpPr txBox="1"/>
          <p:nvPr/>
        </p:nvSpPr>
        <p:spPr>
          <a:xfrm rot="1051">
            <a:off x="901050" y="4581670"/>
            <a:ext cx="2943900" cy="23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Food Variety</a:t>
            </a:r>
            <a:endParaRPr b="0" i="0" sz="1400" u="none" cap="none" strike="noStrike">
              <a:solidFill>
                <a:srgbClr val="000000"/>
              </a:solidFill>
              <a:latin typeface="Arial"/>
              <a:ea typeface="Arial"/>
              <a:cs typeface="Arial"/>
              <a:sym typeface="Arial"/>
            </a:endParaRPr>
          </a:p>
        </p:txBody>
      </p:sp>
      <p:pic>
        <p:nvPicPr>
          <p:cNvPr id="1956" name="Google Shape;1956;p135"/>
          <p:cNvPicPr preferRelativeResize="0"/>
          <p:nvPr/>
        </p:nvPicPr>
        <p:blipFill rotWithShape="1">
          <a:blip r:embed="rId5">
            <a:alphaModFix/>
          </a:blip>
          <a:srcRect b="0" l="0" r="0" t="0"/>
          <a:stretch/>
        </p:blipFill>
        <p:spPr>
          <a:xfrm>
            <a:off x="935550" y="1243250"/>
            <a:ext cx="457200" cy="457200"/>
          </a:xfrm>
          <a:prstGeom prst="rect">
            <a:avLst/>
          </a:prstGeom>
          <a:noFill/>
          <a:ln>
            <a:noFill/>
          </a:ln>
        </p:spPr>
      </p:pic>
      <p:sp>
        <p:nvSpPr>
          <p:cNvPr id="1957" name="Google Shape;1957;p135"/>
          <p:cNvSpPr txBox="1"/>
          <p:nvPr/>
        </p:nvSpPr>
        <p:spPr>
          <a:xfrm>
            <a:off x="1392750" y="1448138"/>
            <a:ext cx="1872900" cy="2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Yelp Ratings by Food Variety</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5" name="Shape 1105"/>
        <p:cNvGrpSpPr/>
        <p:nvPr/>
      </p:nvGrpSpPr>
      <p:grpSpPr>
        <a:xfrm>
          <a:off x="0" y="0"/>
          <a:ext cx="0" cy="0"/>
          <a:chOff x="0" y="0"/>
          <a:chExt cx="0" cy="0"/>
        </a:xfrm>
      </p:grpSpPr>
      <p:pic>
        <p:nvPicPr>
          <p:cNvPr id="1106" name="Google Shape;1106;p64"/>
          <p:cNvPicPr preferRelativeResize="0"/>
          <p:nvPr/>
        </p:nvPicPr>
        <p:blipFill rotWithShape="1">
          <a:blip r:embed="rId3">
            <a:alphaModFix/>
          </a:blip>
          <a:srcRect b="0" l="69" r="78" t="0"/>
          <a:stretch/>
        </p:blipFill>
        <p:spPr>
          <a:xfrm>
            <a:off x="6750" y="0"/>
            <a:ext cx="9130498" cy="5143500"/>
          </a:xfrm>
          <a:prstGeom prst="rect">
            <a:avLst/>
          </a:prstGeom>
          <a:noFill/>
          <a:ln>
            <a:noFill/>
          </a:ln>
        </p:spPr>
      </p:pic>
      <p:sp>
        <p:nvSpPr>
          <p:cNvPr id="1107" name="Google Shape;1107;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08" name="Google Shape;1108;p64"/>
          <p:cNvSpPr/>
          <p:nvPr/>
        </p:nvSpPr>
        <p:spPr>
          <a:xfrm>
            <a:off x="6750" y="0"/>
            <a:ext cx="3117600" cy="5143500"/>
          </a:xfrm>
          <a:prstGeom prst="rect">
            <a:avLst/>
          </a:prstGeom>
          <a:solidFill>
            <a:srgbClr val="000000">
              <a:alpha val="85882"/>
            </a:srgbClr>
          </a:solidFill>
          <a:ln>
            <a:noFill/>
          </a:ln>
        </p:spPr>
        <p:txBody>
          <a:bodyPr anchorCtr="0" anchor="t" bIns="91425" lIns="91425" spcFirstLastPara="1" rIns="91425" wrap="square" tIns="155447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FFFFFF"/>
                </a:solidFill>
                <a:latin typeface="Roboto"/>
                <a:ea typeface="Roboto"/>
                <a:cs typeface="Roboto"/>
                <a:sym typeface="Roboto"/>
              </a:rPr>
              <a:t>Accelerating Search for Actionable Insight </a:t>
            </a:r>
            <a:br>
              <a:rPr b="0" i="0" lang="en" sz="3000" u="none" cap="none" strike="noStrike">
                <a:solidFill>
                  <a:srgbClr val="FFFFFF"/>
                </a:solidFill>
                <a:latin typeface="Roboto"/>
                <a:ea typeface="Roboto"/>
                <a:cs typeface="Roboto"/>
                <a:sym typeface="Roboto"/>
              </a:rPr>
            </a:br>
            <a:r>
              <a:rPr b="0" i="0" lang="en" sz="3000" u="none" cap="none" strike="noStrike">
                <a:solidFill>
                  <a:schemeClr val="accent6"/>
                </a:solidFill>
                <a:latin typeface="Roboto"/>
                <a:ea typeface="Roboto"/>
                <a:cs typeface="Roboto"/>
                <a:sym typeface="Roboto"/>
              </a:rPr>
              <a:t>(Value) </a:t>
            </a:r>
            <a:endParaRPr b="0" i="0" sz="3000" u="none" cap="none" strike="noStrike">
              <a:solidFill>
                <a:schemeClr val="accent6"/>
              </a:solidFill>
              <a:latin typeface="Roboto"/>
              <a:ea typeface="Roboto"/>
              <a:cs typeface="Roboto"/>
              <a:sym typeface="Roboto"/>
            </a:endParaRPr>
          </a:p>
        </p:txBody>
      </p:sp>
      <p:sp>
        <p:nvSpPr>
          <p:cNvPr id="1109" name="Google Shape;1109;p64"/>
          <p:cNvSpPr/>
          <p:nvPr/>
        </p:nvSpPr>
        <p:spPr>
          <a:xfrm>
            <a:off x="1023350" y="393850"/>
            <a:ext cx="954900" cy="954900"/>
          </a:xfrm>
          <a:prstGeom prst="ellipse">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6"/>
                </a:solidFill>
                <a:latin typeface="Roboto Thin"/>
                <a:ea typeface="Roboto Thin"/>
                <a:cs typeface="Roboto Thin"/>
                <a:sym typeface="Roboto Thin"/>
              </a:rPr>
              <a:t>3</a:t>
            </a:r>
            <a:endParaRPr b="0" i="0" sz="4200" u="none" cap="none" strike="noStrike">
              <a:solidFill>
                <a:schemeClr val="accent6"/>
              </a:solidFill>
              <a:latin typeface="Roboto Thin"/>
              <a:ea typeface="Roboto Thin"/>
              <a:cs typeface="Roboto Thin"/>
              <a:sym typeface="Roboto Thin"/>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1" name="Shape 1961"/>
        <p:cNvGrpSpPr/>
        <p:nvPr/>
      </p:nvGrpSpPr>
      <p:grpSpPr>
        <a:xfrm>
          <a:off x="0" y="0"/>
          <a:ext cx="0" cy="0"/>
          <a:chOff x="0" y="0"/>
          <a:chExt cx="0" cy="0"/>
        </a:xfrm>
      </p:grpSpPr>
      <p:sp>
        <p:nvSpPr>
          <p:cNvPr id="1962" name="Google Shape;1962;p1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Analyze for Trends (Ratings)</a:t>
            </a:r>
            <a:endParaRPr/>
          </a:p>
        </p:txBody>
      </p:sp>
      <p:sp>
        <p:nvSpPr>
          <p:cNvPr id="1963" name="Google Shape;1963;p1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Yelpers seem to significantly </a:t>
            </a:r>
            <a:r>
              <a:rPr b="1" lang="en">
                <a:highlight>
                  <a:srgbClr val="FFFF00"/>
                </a:highlight>
              </a:rPr>
              <a:t>review more Italian</a:t>
            </a:r>
            <a:r>
              <a:rPr lang="en"/>
              <a:t> restaurants. </a:t>
            </a:r>
            <a:endParaRPr/>
          </a:p>
        </p:txBody>
      </p:sp>
      <p:sp>
        <p:nvSpPr>
          <p:cNvPr id="1964" name="Google Shape;1964;p1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965" name="Google Shape;1965;p1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700"/>
              <a:buNone/>
            </a:pPr>
            <a:r>
              <a:t/>
            </a:r>
            <a:endParaRPr/>
          </a:p>
        </p:txBody>
      </p:sp>
      <p:graphicFrame>
        <p:nvGraphicFramePr>
          <p:cNvPr id="1966" name="Google Shape;1966;p136"/>
          <p:cNvGraphicFramePr/>
          <p:nvPr/>
        </p:nvGraphicFramePr>
        <p:xfrm>
          <a:off x="320925" y="1692008"/>
          <a:ext cx="3000000" cy="3000000"/>
        </p:xfrm>
        <a:graphic>
          <a:graphicData uri="http://schemas.openxmlformats.org/drawingml/2006/table">
            <a:tbl>
              <a:tblPr>
                <a:noFill/>
                <a:tableStyleId>{1C90C4E6-6C38-4202-8681-3F77B574510C}</a:tableStyleId>
              </a:tblPr>
              <a:tblGrid>
                <a:gridCol w="848425"/>
                <a:gridCol w="2096700"/>
                <a:gridCol w="2096700"/>
              </a:tblGrid>
              <a:tr h="4488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solidFill>
                            <a:srgbClr val="000000"/>
                          </a:solidFill>
                        </a:rPr>
                        <a:t>600000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solidFill>
                            <a:srgbClr val="000000"/>
                          </a:solidFill>
                        </a:rPr>
                        <a:t>500000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400000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300000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200000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100000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448800">
                <a:tc>
                  <a:txBody>
                    <a:bodyPr/>
                    <a:lstStyle/>
                    <a:p>
                      <a:pPr indent="0" lvl="0" marL="0" marR="18288" rtl="0" algn="r">
                        <a:lnSpc>
                          <a:spcPct val="100000"/>
                        </a:lnSpc>
                        <a:spcBef>
                          <a:spcPts val="0"/>
                        </a:spcBef>
                        <a:spcAft>
                          <a:spcPts val="0"/>
                        </a:spcAft>
                        <a:buClr>
                          <a:srgbClr val="000000"/>
                        </a:buClr>
                        <a:buSzPts val="900"/>
                        <a:buFont typeface="Arial"/>
                        <a:buNone/>
                      </a:pPr>
                      <a:r>
                        <a:rPr lang="en" sz="900" u="none" cap="none" strike="noStrike"/>
                        <a:t>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Mexican</a:t>
                      </a:r>
                      <a:endParaRPr b="1"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Italian</a:t>
                      </a:r>
                      <a:endParaRPr b="1"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967" name="Google Shape;1967;p136"/>
          <p:cNvSpPr/>
          <p:nvPr/>
        </p:nvSpPr>
        <p:spPr>
          <a:xfrm>
            <a:off x="3499450" y="1808100"/>
            <a:ext cx="1595700" cy="2576700"/>
          </a:xfrm>
          <a:prstGeom prst="rect">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136"/>
          <p:cNvSpPr txBox="1"/>
          <p:nvPr/>
        </p:nvSpPr>
        <p:spPr>
          <a:xfrm>
            <a:off x="1626550" y="1361088"/>
            <a:ext cx="1872900" cy="2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Yelp Ratings by Food Variety</a:t>
            </a:r>
            <a:endParaRPr b="0" i="0" sz="1400" u="none" cap="none" strike="noStrike">
              <a:solidFill>
                <a:srgbClr val="000000"/>
              </a:solidFill>
              <a:latin typeface="Arial"/>
              <a:ea typeface="Arial"/>
              <a:cs typeface="Arial"/>
              <a:sym typeface="Arial"/>
            </a:endParaRPr>
          </a:p>
        </p:txBody>
      </p:sp>
      <p:sp>
        <p:nvSpPr>
          <p:cNvPr id="1969" name="Google Shape;1969;p136"/>
          <p:cNvSpPr txBox="1"/>
          <p:nvPr/>
        </p:nvSpPr>
        <p:spPr>
          <a:xfrm rot="996">
            <a:off x="1160350" y="4500749"/>
            <a:ext cx="4140900" cy="196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Food Variety</a:t>
            </a:r>
            <a:endParaRPr b="0" i="0" sz="1400" u="none" cap="none" strike="noStrike">
              <a:solidFill>
                <a:srgbClr val="000000"/>
              </a:solidFill>
              <a:latin typeface="Arial"/>
              <a:ea typeface="Arial"/>
              <a:cs typeface="Arial"/>
              <a:sym typeface="Arial"/>
            </a:endParaRPr>
          </a:p>
        </p:txBody>
      </p:sp>
      <p:pic>
        <p:nvPicPr>
          <p:cNvPr id="1970" name="Google Shape;1970;p136"/>
          <p:cNvPicPr preferRelativeResize="0"/>
          <p:nvPr/>
        </p:nvPicPr>
        <p:blipFill rotWithShape="1">
          <a:blip r:embed="rId3">
            <a:alphaModFix/>
          </a:blip>
          <a:srcRect b="0" l="0" r="0" t="0"/>
          <a:stretch/>
        </p:blipFill>
        <p:spPr>
          <a:xfrm>
            <a:off x="1169350" y="1178050"/>
            <a:ext cx="457200" cy="457200"/>
          </a:xfrm>
          <a:prstGeom prst="rect">
            <a:avLst/>
          </a:prstGeom>
          <a:noFill/>
          <a:ln>
            <a:noFill/>
          </a:ln>
        </p:spPr>
      </p:pic>
      <p:sp>
        <p:nvSpPr>
          <p:cNvPr id="1971" name="Google Shape;1971;p136"/>
          <p:cNvSpPr/>
          <p:nvPr/>
        </p:nvSpPr>
        <p:spPr>
          <a:xfrm>
            <a:off x="1480325" y="2272725"/>
            <a:ext cx="1595700" cy="2112000"/>
          </a:xfrm>
          <a:prstGeom prst="rect">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136"/>
          <p:cNvSpPr txBox="1"/>
          <p:nvPr/>
        </p:nvSpPr>
        <p:spPr>
          <a:xfrm rot="-5398949">
            <a:off x="-895141" y="2776439"/>
            <a:ext cx="2943900" cy="44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Review Counts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1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Analyze for Trends (Winner Take All)</a:t>
            </a:r>
            <a:endParaRPr/>
          </a:p>
        </p:txBody>
      </p:sp>
      <p:sp>
        <p:nvSpPr>
          <p:cNvPr id="1978" name="Google Shape;1978;p1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Just for kicks, let’s throw in an analysis that aggregates the data from all cities using a winner-take-all approach. </a:t>
            </a:r>
            <a:endParaRPr/>
          </a:p>
          <a:p>
            <a:pPr indent="0" lvl="0" marL="0" rtl="0" algn="l">
              <a:lnSpc>
                <a:spcPct val="100000"/>
              </a:lnSpc>
              <a:spcBef>
                <a:spcPts val="0"/>
              </a:spcBef>
              <a:spcAft>
                <a:spcPts val="0"/>
              </a:spcAft>
              <a:buClr>
                <a:schemeClr val="dk1"/>
              </a:buClr>
              <a:buSzPts val="1100"/>
              <a:buFont typeface="Arial"/>
              <a:buNone/>
            </a:pPr>
            <a:r>
              <a:rPr b="1" lang="en">
                <a:highlight>
                  <a:srgbClr val="FFFF00"/>
                </a:highlight>
              </a:rPr>
              <a:t>It’s sort of a wash</a:t>
            </a:r>
            <a:r>
              <a:rPr lang="en"/>
              <a:t>.</a:t>
            </a:r>
            <a:endParaRPr/>
          </a:p>
          <a:p>
            <a:pPr indent="0" lvl="0" marL="0" rtl="0" algn="l">
              <a:lnSpc>
                <a:spcPct val="100000"/>
              </a:lnSpc>
              <a:spcBef>
                <a:spcPts val="0"/>
              </a:spcBef>
              <a:spcAft>
                <a:spcPts val="0"/>
              </a:spcAft>
              <a:buSzPts val="1800"/>
              <a:buNone/>
            </a:pPr>
            <a:r>
              <a:t/>
            </a:r>
            <a:endParaRPr/>
          </a:p>
        </p:txBody>
      </p:sp>
      <p:sp>
        <p:nvSpPr>
          <p:cNvPr id="1979" name="Google Shape;1979;p1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980" name="Google Shape;1980;p1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700"/>
              <a:buNone/>
            </a:pPr>
            <a:r>
              <a:t/>
            </a:r>
            <a:endParaRPr/>
          </a:p>
        </p:txBody>
      </p:sp>
      <p:graphicFrame>
        <p:nvGraphicFramePr>
          <p:cNvPr id="1981" name="Google Shape;1981;p137"/>
          <p:cNvGraphicFramePr/>
          <p:nvPr/>
        </p:nvGraphicFramePr>
        <p:xfrm>
          <a:off x="443750" y="1977257"/>
          <a:ext cx="3000000" cy="3000000"/>
        </p:xfrm>
        <a:graphic>
          <a:graphicData uri="http://schemas.openxmlformats.org/drawingml/2006/table">
            <a:tbl>
              <a:tblPr>
                <a:noFill/>
                <a:tableStyleId>{1C90C4E6-6C38-4202-8681-3F77B574510C}</a:tableStyleId>
              </a:tblPr>
              <a:tblGrid>
                <a:gridCol w="530000"/>
                <a:gridCol w="1309850"/>
                <a:gridCol w="1309850"/>
              </a:tblGrid>
              <a:tr h="319850">
                <a:tc>
                  <a:txBody>
                    <a:bodyPr/>
                    <a:lstStyle/>
                    <a:p>
                      <a:pPr indent="0" lvl="0" marL="0" marR="18288" rtl="0" algn="r">
                        <a:lnSpc>
                          <a:spcPct val="100000"/>
                        </a:lnSpc>
                        <a:spcBef>
                          <a:spcPts val="0"/>
                        </a:spcBef>
                        <a:spcAft>
                          <a:spcPts val="0"/>
                        </a:spcAft>
                        <a:buClr>
                          <a:srgbClr val="000000"/>
                        </a:buClr>
                        <a:buSzPts val="900"/>
                        <a:buFont typeface="Arial"/>
                        <a:buNone/>
                      </a:pPr>
                      <a:r>
                        <a:t/>
                      </a:r>
                      <a:endParaRPr sz="900" u="none" cap="none" strike="noStrike">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rPr>
                        <a:t># of Cities with Preference by </a:t>
                      </a:r>
                      <a:br>
                        <a:rPr b="1" lang="en" sz="900" u="none" cap="none" strike="noStrike">
                          <a:solidFill>
                            <a:srgbClr val="000000"/>
                          </a:solidFill>
                        </a:rPr>
                      </a:br>
                      <a:r>
                        <a:rPr b="1" lang="en" sz="900" u="none" cap="none" strike="noStrike">
                          <a:solidFill>
                            <a:srgbClr val="000000"/>
                          </a:solidFill>
                        </a:rPr>
                        <a:t>Food Variety According to Rating</a:t>
                      </a:r>
                      <a:endParaRPr b="1" sz="900" u="none" cap="none" strike="noStrike"/>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solidFill>
                            <a:srgbClr val="000000"/>
                          </a:solidFill>
                        </a:rPr>
                        <a:t>300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solidFill>
                            <a:srgbClr val="000000"/>
                          </a:solidFill>
                        </a:rPr>
                        <a:t>250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200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150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100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50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Mexican</a:t>
                      </a:r>
                      <a:endParaRPr b="1"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Italian</a:t>
                      </a:r>
                      <a:endParaRPr b="1"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lnSpc>
                          <a:spcPct val="100000"/>
                        </a:lnSpc>
                        <a:spcBef>
                          <a:spcPts val="0"/>
                        </a:spcBef>
                        <a:spcAft>
                          <a:spcPts val="0"/>
                        </a:spcAft>
                        <a:buClr>
                          <a:srgbClr val="000000"/>
                        </a:buClr>
                        <a:buSzPts val="900"/>
                        <a:buFont typeface="Arial"/>
                        <a:buNone/>
                      </a:pPr>
                      <a:r>
                        <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1100"/>
                        <a:buFont typeface="Arial"/>
                        <a:buNone/>
                      </a:pPr>
                      <a:r>
                        <a:rPr b="1" lang="en" sz="900" u="none" cap="none" strike="noStrike">
                          <a:solidFill>
                            <a:srgbClr val="000000"/>
                          </a:solidFill>
                        </a:rPr>
                        <a:t>Food Variety</a:t>
                      </a:r>
                      <a:endParaRPr sz="1400" u="none" cap="none" strike="noStrike">
                        <a:solidFill>
                          <a:srgbClr val="000000"/>
                        </a:solidFill>
                      </a:endParaRPr>
                    </a:p>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982" name="Google Shape;1982;p137"/>
          <p:cNvSpPr/>
          <p:nvPr/>
        </p:nvSpPr>
        <p:spPr>
          <a:xfrm>
            <a:off x="1092000" y="2424000"/>
            <a:ext cx="1075500" cy="1792200"/>
          </a:xfrm>
          <a:prstGeom prst="rect">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137"/>
          <p:cNvSpPr/>
          <p:nvPr/>
        </p:nvSpPr>
        <p:spPr>
          <a:xfrm>
            <a:off x="2389575" y="2658925"/>
            <a:ext cx="1075500" cy="1557300"/>
          </a:xfrm>
          <a:prstGeom prst="rect">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984" name="Google Shape;1984;p137"/>
          <p:cNvGraphicFramePr/>
          <p:nvPr/>
        </p:nvGraphicFramePr>
        <p:xfrm>
          <a:off x="4249700" y="1975104"/>
          <a:ext cx="3000000" cy="3000000"/>
        </p:xfrm>
        <a:graphic>
          <a:graphicData uri="http://schemas.openxmlformats.org/drawingml/2006/table">
            <a:tbl>
              <a:tblPr>
                <a:noFill/>
                <a:tableStyleId>{1C90C4E6-6C38-4202-8681-3F77B574510C}</a:tableStyleId>
              </a:tblPr>
              <a:tblGrid>
                <a:gridCol w="530000"/>
                <a:gridCol w="1309850"/>
                <a:gridCol w="1309850"/>
              </a:tblGrid>
              <a:tr h="319850">
                <a:tc>
                  <a:txBody>
                    <a:bodyPr/>
                    <a:lstStyle/>
                    <a:p>
                      <a:pPr indent="0" lvl="0" marL="0" marR="18288" rtl="0" algn="r">
                        <a:lnSpc>
                          <a:spcPct val="100000"/>
                        </a:lnSpc>
                        <a:spcBef>
                          <a:spcPts val="0"/>
                        </a:spcBef>
                        <a:spcAft>
                          <a:spcPts val="0"/>
                        </a:spcAft>
                        <a:buClr>
                          <a:srgbClr val="000000"/>
                        </a:buClr>
                        <a:buSzPts val="900"/>
                        <a:buFont typeface="Arial"/>
                        <a:buNone/>
                      </a:pPr>
                      <a:r>
                        <a:t/>
                      </a:r>
                      <a:endParaRPr sz="900" u="none" cap="none" strike="noStrike">
                        <a:solidFill>
                          <a:srgbClr val="000000"/>
                        </a:solidFill>
                      </a:endParaRPr>
                    </a:p>
                  </a:txBody>
                  <a:tcPr marT="0" marB="0" marR="0" marL="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rPr>
                        <a:t># of Cities with Preference by </a:t>
                      </a:r>
                      <a:br>
                        <a:rPr b="1" lang="en" sz="900" u="none" cap="none" strike="noStrike">
                          <a:solidFill>
                            <a:srgbClr val="000000"/>
                          </a:solidFill>
                        </a:rPr>
                      </a:br>
                      <a:r>
                        <a:rPr b="1" lang="en" sz="900" u="none" cap="none" strike="noStrike">
                          <a:solidFill>
                            <a:srgbClr val="000000"/>
                          </a:solidFill>
                        </a:rPr>
                        <a:t>Food Variety According to Review Counts</a:t>
                      </a:r>
                      <a:endParaRPr b="1" sz="900" u="none" cap="none" strike="noStrike"/>
                    </a:p>
                  </a:txBody>
                  <a:tcPr marT="0" marB="0" marR="0" marL="45700">
                    <a:lnL cap="flat" cmpd="sng" w="9525">
                      <a:solidFill>
                        <a:srgbClr val="28C8E5">
                          <a:alpha val="0"/>
                        </a:srgbClr>
                      </a:solidFill>
                      <a:prstDash val="solid"/>
                      <a:round/>
                      <a:headEnd len="sm" w="sm" type="none"/>
                      <a:tailEnd len="sm" w="sm" type="none"/>
                    </a:lnL>
                    <a:lnR cap="flat" cmpd="sng" w="9525">
                      <a:solidFill>
                        <a:srgbClr val="28C8E5">
                          <a:alpha val="0"/>
                        </a:srgbClr>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solidFill>
                      <a:prstDash val="solid"/>
                      <a:round/>
                      <a:headEnd len="sm" w="sm" type="none"/>
                      <a:tailEnd len="sm" w="sm" type="none"/>
                    </a:lnB>
                    <a:solidFill>
                      <a:srgbClr val="FFFFFF"/>
                    </a:solidFill>
                  </a:tcPr>
                </a:tc>
                <a:tc hMerge="1"/>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solidFill>
                            <a:srgbClr val="000000"/>
                          </a:solidFill>
                        </a:rPr>
                        <a:t>300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solidFill>
                            <a:srgbClr val="000000"/>
                          </a:solidFill>
                        </a:rPr>
                        <a:t>250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200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150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100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50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c>
                  <a:txBody>
                    <a:bodyPr/>
                    <a:lstStyle/>
                    <a:p>
                      <a:pPr indent="0" lvl="0" marL="0" marR="0" rtl="0" algn="ctr">
                        <a:lnSpc>
                          <a:spcPct val="100000"/>
                        </a:lnSpc>
                        <a:spcBef>
                          <a:spcPts val="0"/>
                        </a:spcBef>
                        <a:spcAft>
                          <a:spcPts val="0"/>
                        </a:spcAft>
                        <a:buClr>
                          <a:srgbClr val="000000"/>
                        </a:buClr>
                        <a:buSzPts val="900"/>
                        <a:buFont typeface="Arial"/>
                        <a:buNone/>
                      </a:pPr>
                      <a:r>
                        <a:t/>
                      </a:r>
                      <a:endParaRPr b="1" sz="900" u="none" cap="none" strike="noStrike"/>
                    </a:p>
                  </a:txBody>
                  <a:tcPr marT="0" marB="0" marR="0" marL="0">
                    <a:lnL cap="flat" cmpd="sng" w="9525">
                      <a:solidFill>
                        <a:srgbClr val="28C8E5"/>
                      </a:solidFill>
                      <a:prstDash val="solid"/>
                      <a:round/>
                      <a:headEnd len="sm" w="sm" type="none"/>
                      <a:tailEnd len="sm" w="sm" type="none"/>
                    </a:lnL>
                    <a:lnR cap="flat" cmpd="sng" w="9525">
                      <a:solidFill>
                        <a:srgbClr val="28C8E5"/>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28C8E5"/>
                      </a:solidFill>
                      <a:prstDash val="solid"/>
                      <a:round/>
                      <a:headEnd len="sm" w="sm" type="none"/>
                      <a:tailEnd len="sm" w="sm" type="none"/>
                    </a:lnB>
                    <a:solidFill>
                      <a:srgbClr val="EEF7F8"/>
                    </a:solidFill>
                  </a:tcPr>
                </a:tc>
              </a:tr>
              <a:tr h="319850">
                <a:tc>
                  <a:txBody>
                    <a:bodyPr/>
                    <a:lstStyle/>
                    <a:p>
                      <a:pPr indent="0" lvl="0" marL="0" marR="27432" rtl="0" algn="r">
                        <a:lnSpc>
                          <a:spcPct val="100000"/>
                        </a:lnSpc>
                        <a:spcBef>
                          <a:spcPts val="0"/>
                        </a:spcBef>
                        <a:spcAft>
                          <a:spcPts val="0"/>
                        </a:spcAft>
                        <a:buClr>
                          <a:srgbClr val="000000"/>
                        </a:buClr>
                        <a:buSzPts val="900"/>
                        <a:buFont typeface="Arial"/>
                        <a:buNone/>
                      </a:pPr>
                      <a:r>
                        <a:rPr lang="en" sz="900" u="none" cap="none" strike="noStrike"/>
                        <a:t>0</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Mexican</a:t>
                      </a:r>
                      <a:endParaRPr b="1"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t>Italian</a:t>
                      </a:r>
                      <a:endParaRPr b="1"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solidFill>
                      <a:prstDash val="solid"/>
                      <a:round/>
                      <a:headEnd len="sm" w="sm" type="none"/>
                      <a:tailEnd len="sm" w="sm" type="none"/>
                    </a:lnT>
                    <a:lnB cap="flat" cmpd="sng" w="9525">
                      <a:solidFill>
                        <a:srgbClr val="FFFFFF"/>
                      </a:solidFill>
                      <a:prstDash val="solid"/>
                      <a:round/>
                      <a:headEnd len="sm" w="sm" type="none"/>
                      <a:tailEnd len="sm" w="sm" type="none"/>
                    </a:lnB>
                  </a:tcPr>
                </a:tc>
              </a:tr>
              <a:tr h="319850">
                <a:tc>
                  <a:txBody>
                    <a:bodyPr/>
                    <a:lstStyle/>
                    <a:p>
                      <a:pPr indent="0" lvl="0" marL="0" marR="18288" rtl="0" algn="r">
                        <a:lnSpc>
                          <a:spcPct val="100000"/>
                        </a:lnSpc>
                        <a:spcBef>
                          <a:spcPts val="0"/>
                        </a:spcBef>
                        <a:spcAft>
                          <a:spcPts val="0"/>
                        </a:spcAft>
                        <a:buClr>
                          <a:srgbClr val="000000"/>
                        </a:buClr>
                        <a:buSzPts val="900"/>
                        <a:buFont typeface="Arial"/>
                        <a:buNone/>
                      </a:pPr>
                      <a:r>
                        <a:t/>
                      </a:r>
                      <a:endParaRPr sz="900" u="none" cap="none" strike="noStrike"/>
                    </a:p>
                  </a:txBody>
                  <a:tcPr marT="0" marB="0" marR="0" marL="0">
                    <a:lnL cap="flat" cmpd="sng" w="9525">
                      <a:solidFill>
                        <a:srgbClr val="28C8E5">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28C8E5">
                          <a:alpha val="0"/>
                        </a:srgbClr>
                      </a:solidFill>
                      <a:prstDash val="solid"/>
                      <a:round/>
                      <a:headEnd len="sm" w="sm" type="none"/>
                      <a:tailEnd len="sm" w="sm" type="none"/>
                    </a:lnT>
                    <a:lnB cap="flat" cmpd="sng" w="9525">
                      <a:solidFill>
                        <a:srgbClr val="28C8E5">
                          <a:alpha val="0"/>
                        </a:srgbClr>
                      </a:solidFill>
                      <a:prstDash val="solid"/>
                      <a:round/>
                      <a:headEnd len="sm" w="sm" type="none"/>
                      <a:tailEnd len="sm" w="sm" type="none"/>
                    </a:lnB>
                  </a:tcPr>
                </a:tc>
                <a:tc gridSpan="2">
                  <a:txBody>
                    <a:bodyPr/>
                    <a:lstStyle/>
                    <a:p>
                      <a:pPr indent="0" lvl="0" marL="0" marR="0" rtl="0" algn="ctr">
                        <a:lnSpc>
                          <a:spcPct val="100000"/>
                        </a:lnSpc>
                        <a:spcBef>
                          <a:spcPts val="0"/>
                        </a:spcBef>
                        <a:spcAft>
                          <a:spcPts val="0"/>
                        </a:spcAft>
                        <a:buClr>
                          <a:srgbClr val="000000"/>
                        </a:buClr>
                        <a:buSzPts val="900"/>
                        <a:buFont typeface="Arial"/>
                        <a:buNone/>
                      </a:pPr>
                      <a:r>
                        <a:rPr b="1" lang="en" sz="900" u="none" cap="none" strike="noStrike">
                          <a:solidFill>
                            <a:srgbClr val="000000"/>
                          </a:solidFill>
                        </a:rPr>
                        <a:t>Food Variety</a:t>
                      </a:r>
                      <a:endParaRPr sz="1400" u="none" cap="none" strike="noStrike">
                        <a:solidFill>
                          <a:srgbClr val="000000"/>
                        </a:solidFill>
                      </a:endParaRPr>
                    </a:p>
                    <a:p>
                      <a:pPr indent="0" lvl="0" marL="0" marR="0" rtl="0" algn="ctr">
                        <a:lnSpc>
                          <a:spcPct val="100000"/>
                        </a:lnSpc>
                        <a:spcBef>
                          <a:spcPts val="0"/>
                        </a:spcBef>
                        <a:spcAft>
                          <a:spcPts val="0"/>
                        </a:spcAft>
                        <a:buClr>
                          <a:srgbClr val="000000"/>
                        </a:buClr>
                        <a:buSzPts val="900"/>
                        <a:buFont typeface="Arial"/>
                        <a:buNone/>
                      </a:pPr>
                      <a:r>
                        <a:t/>
                      </a:r>
                      <a:endParaRPr sz="900" u="none" cap="none" strike="noStrike"/>
                    </a:p>
                  </a:txBody>
                  <a:tcPr marT="45700" marB="0" marR="0" marL="0">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hMerge="1"/>
              </a:tr>
            </a:tbl>
          </a:graphicData>
        </a:graphic>
      </p:graphicFrame>
      <p:sp>
        <p:nvSpPr>
          <p:cNvPr id="1985" name="Google Shape;1985;p137"/>
          <p:cNvSpPr/>
          <p:nvPr/>
        </p:nvSpPr>
        <p:spPr>
          <a:xfrm>
            <a:off x="6199500" y="2297100"/>
            <a:ext cx="1075500" cy="1919100"/>
          </a:xfrm>
          <a:prstGeom prst="rect">
            <a:avLst/>
          </a:prstGeom>
          <a:solidFill>
            <a:srgbClr val="CC412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137"/>
          <p:cNvSpPr/>
          <p:nvPr/>
        </p:nvSpPr>
        <p:spPr>
          <a:xfrm>
            <a:off x="4917775" y="2817425"/>
            <a:ext cx="1075500" cy="1398900"/>
          </a:xfrm>
          <a:prstGeom prst="rect">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137"/>
          <p:cNvSpPr txBox="1"/>
          <p:nvPr/>
        </p:nvSpPr>
        <p:spPr>
          <a:xfrm rot="-5398936">
            <a:off x="-400800" y="3111600"/>
            <a:ext cx="1938000" cy="29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 of Cities</a:t>
            </a:r>
            <a:endParaRPr b="0" i="0" sz="1400" u="none" cap="none" strike="noStrike">
              <a:solidFill>
                <a:srgbClr val="000000"/>
              </a:solidFill>
              <a:latin typeface="Arial"/>
              <a:ea typeface="Arial"/>
              <a:cs typeface="Arial"/>
              <a:sym typeface="Arial"/>
            </a:endParaRPr>
          </a:p>
        </p:txBody>
      </p:sp>
      <p:sp>
        <p:nvSpPr>
          <p:cNvPr id="1988" name="Google Shape;1988;p137"/>
          <p:cNvSpPr txBox="1"/>
          <p:nvPr/>
        </p:nvSpPr>
        <p:spPr>
          <a:xfrm rot="-5398936">
            <a:off x="3349575" y="3149100"/>
            <a:ext cx="1938000" cy="290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00"/>
                </a:solidFill>
                <a:latin typeface="Arial"/>
                <a:ea typeface="Arial"/>
                <a:cs typeface="Arial"/>
                <a:sym typeface="Arial"/>
              </a:rPr>
              <a:t># of Cities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2" name="Shape 1992"/>
        <p:cNvGrpSpPr/>
        <p:nvPr/>
      </p:nvGrpSpPr>
      <p:grpSpPr>
        <a:xfrm>
          <a:off x="0" y="0"/>
          <a:ext cx="0" cy="0"/>
          <a:chOff x="0" y="0"/>
          <a:chExt cx="0" cy="0"/>
        </a:xfrm>
      </p:grpSpPr>
      <p:sp>
        <p:nvSpPr>
          <p:cNvPr id="1993" name="Google Shape;1993;p1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Analyze for Trends (Statistical Analysis)</a:t>
            </a:r>
            <a:endParaRPr/>
          </a:p>
        </p:txBody>
      </p:sp>
      <p:sp>
        <p:nvSpPr>
          <p:cNvPr id="1994" name="Google Shape;1994;p1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Because of how close the numbers appear, we utilized a Student’s t-test to quickly assess if the perceived differences are not statistically significant but could be considered substantial. </a:t>
            </a:r>
            <a:endParaRPr/>
          </a:p>
        </p:txBody>
      </p:sp>
      <p:sp>
        <p:nvSpPr>
          <p:cNvPr id="1995" name="Google Shape;1995;p1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996" name="Google Shape;1996;p1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graphicFrame>
        <p:nvGraphicFramePr>
          <p:cNvPr id="1997" name="Google Shape;1997;p138"/>
          <p:cNvGraphicFramePr/>
          <p:nvPr/>
        </p:nvGraphicFramePr>
        <p:xfrm>
          <a:off x="491325" y="1719970"/>
          <a:ext cx="3000000" cy="3000000"/>
        </p:xfrm>
        <a:graphic>
          <a:graphicData uri="http://schemas.openxmlformats.org/drawingml/2006/table">
            <a:tbl>
              <a:tblPr>
                <a:noFill/>
                <a:tableStyleId>{1C90C4E6-6C38-4202-8681-3F77B574510C}</a:tableStyleId>
              </a:tblPr>
              <a:tblGrid>
                <a:gridCol w="1657600"/>
                <a:gridCol w="1657600"/>
                <a:gridCol w="1657600"/>
                <a:gridCol w="1657600"/>
              </a:tblGrid>
              <a:tr h="4013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Metric</a:t>
                      </a:r>
                      <a:endParaRPr sz="1400" u="none" cap="none" strike="noStrike"/>
                    </a:p>
                  </a:txBody>
                  <a:tcPr marT="91425" marB="91425" marR="91425" marL="182875">
                    <a:solidFill>
                      <a:srgbClr val="EEF7F8"/>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Italian</a:t>
                      </a:r>
                      <a:endParaRPr sz="1400" u="none" cap="none" strike="noStrike">
                        <a:solidFill>
                          <a:srgbClr val="FFFFFF"/>
                        </a:solidFill>
                      </a:endParaRPr>
                    </a:p>
                  </a:txBody>
                  <a:tcPr marT="91425" marB="91425" marR="91425" marL="182875">
                    <a:solidFill>
                      <a:srgbClr val="CC4125"/>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Mexican</a:t>
                      </a:r>
                      <a:endParaRPr sz="1400" u="none" cap="none" strike="noStrike"/>
                    </a:p>
                  </a:txBody>
                  <a:tcPr marT="91425" marB="91425" marR="91425" marL="182875">
                    <a:solidFill>
                      <a:srgbClr val="FFAB40"/>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p-Value (</a:t>
                      </a:r>
                      <a:r>
                        <a:rPr lang="en" sz="1400" u="none" cap="none" strike="noStrike"/>
                        <a:t>t</a:t>
                      </a:r>
                      <a:r>
                        <a:rPr lang="en" sz="1400" u="none" cap="none" strike="noStrike">
                          <a:solidFill>
                            <a:srgbClr val="000000"/>
                          </a:solidFill>
                        </a:rPr>
                        <a:t>-</a:t>
                      </a:r>
                      <a:r>
                        <a:rPr lang="en" sz="1400" u="none" cap="none" strike="noStrike"/>
                        <a:t>t</a:t>
                      </a:r>
                      <a:r>
                        <a:rPr lang="en" sz="1400" u="none" cap="none" strike="noStrike">
                          <a:solidFill>
                            <a:srgbClr val="000000"/>
                          </a:solidFill>
                        </a:rPr>
                        <a:t>est)</a:t>
                      </a:r>
                      <a:endParaRPr sz="1400" u="none" cap="none" strike="noStrike">
                        <a:solidFill>
                          <a:srgbClr val="000000"/>
                        </a:solidFill>
                      </a:endParaRPr>
                    </a:p>
                  </a:txBody>
                  <a:tcPr marT="91425" marB="91425" marR="91425" marL="182875">
                    <a:solidFill>
                      <a:srgbClr val="EEF7F8"/>
                    </a:solidFill>
                  </a:tcPr>
                </a:tc>
              </a:tr>
              <a:tr h="5155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Average Rating</a:t>
                      </a:r>
                      <a:endParaRPr sz="14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3.806</a:t>
                      </a:r>
                      <a:endParaRPr sz="14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2700"/>
                        <a:buFont typeface="Arial"/>
                        <a:buNone/>
                      </a:pPr>
                      <a:r>
                        <a:rPr lang="en" sz="1400" u="none" cap="none" strike="noStrike">
                          <a:solidFill>
                            <a:srgbClr val="000000"/>
                          </a:solidFill>
                        </a:rPr>
                        <a:t>3.826</a:t>
                      </a:r>
                      <a:endParaRPr sz="14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0.284</a:t>
                      </a:r>
                      <a:endParaRPr sz="1400" u="none" cap="none" strike="noStrike"/>
                    </a:p>
                  </a:txBody>
                  <a:tcPr marT="91425" marB="91425" marR="91425" marL="182875">
                    <a:solidFill>
                      <a:srgbClr val="FFFFFF"/>
                    </a:solidFill>
                  </a:tcPr>
                </a:tc>
              </a:tr>
              <a:tr h="4679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Review Counts</a:t>
                      </a:r>
                      <a:endParaRPr sz="14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573k</a:t>
                      </a:r>
                      <a:endParaRPr sz="14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476k</a:t>
                      </a:r>
                      <a:endParaRPr sz="1400" u="none" cap="none" strike="noStrike"/>
                    </a:p>
                  </a:txBody>
                  <a:tcPr marT="91425" marB="91425" marR="91425" marL="182875">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000000"/>
                          </a:solidFill>
                        </a:rPr>
                        <a:t>0.057</a:t>
                      </a:r>
                      <a:endParaRPr sz="1400" u="none" cap="none" strike="noStrike"/>
                    </a:p>
                  </a:txBody>
                  <a:tcPr marT="91425" marB="91425" marR="91425" marL="182875">
                    <a:solidFill>
                      <a:srgbClr val="FFFFFF"/>
                    </a:solidFill>
                  </a:tcPr>
                </a:tc>
              </a:tr>
            </a:tbl>
          </a:graphicData>
        </a:graphic>
      </p:graphicFrame>
      <p:sp>
        <p:nvSpPr>
          <p:cNvPr id="1998" name="Google Shape;1998;p138"/>
          <p:cNvSpPr txBox="1"/>
          <p:nvPr/>
        </p:nvSpPr>
        <p:spPr>
          <a:xfrm>
            <a:off x="1491175" y="3769323"/>
            <a:ext cx="8686800" cy="276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rgbClr val="000000"/>
                </a:solidFill>
                <a:latin typeface="Roboto"/>
                <a:ea typeface="Roboto"/>
                <a:cs typeface="Roboto"/>
                <a:sym typeface="Roboto"/>
              </a:rPr>
              <a:t>The difference in review count is </a:t>
            </a:r>
            <a:r>
              <a:rPr b="1" i="0" lang="en" sz="1800" u="none" cap="none" strike="noStrike">
                <a:solidFill>
                  <a:srgbClr val="000000"/>
                </a:solidFill>
                <a:highlight>
                  <a:srgbClr val="FFFF00"/>
                </a:highlight>
                <a:latin typeface="Roboto"/>
                <a:ea typeface="Roboto"/>
                <a:cs typeface="Roboto"/>
                <a:sym typeface="Roboto"/>
              </a:rPr>
              <a:t>not statistically</a:t>
            </a:r>
            <a:r>
              <a:rPr b="0" i="0" lang="en" sz="1800" u="none" cap="none" strike="noStrike">
                <a:solidFill>
                  <a:srgbClr val="000000"/>
                </a:solidFill>
                <a:highlight>
                  <a:srgbClr val="FFFF00"/>
                </a:highlight>
                <a:latin typeface="Roboto"/>
                <a:ea typeface="Roboto"/>
                <a:cs typeface="Roboto"/>
                <a:sym typeface="Roboto"/>
              </a:rPr>
              <a:t> </a:t>
            </a:r>
            <a:r>
              <a:rPr b="1" i="0" lang="en" sz="1800" u="none" cap="none" strike="noStrike">
                <a:solidFill>
                  <a:srgbClr val="000000"/>
                </a:solidFill>
                <a:highlight>
                  <a:srgbClr val="FFFF00"/>
                </a:highlight>
                <a:latin typeface="Roboto"/>
                <a:ea typeface="Roboto"/>
                <a:cs typeface="Roboto"/>
                <a:sym typeface="Roboto"/>
              </a:rPr>
              <a:t>significant</a:t>
            </a:r>
            <a:r>
              <a:rPr b="0" i="0" lang="en" sz="1800" u="none" cap="none" strike="noStrike">
                <a:solidFill>
                  <a:srgbClr val="000000"/>
                </a:solidFill>
                <a:latin typeface="Roboto"/>
                <a:ea typeface="Roboto"/>
                <a:cs typeface="Roboto"/>
                <a:sym typeface="Roboto"/>
              </a:rPr>
              <a:t>.</a:t>
            </a:r>
            <a:endParaRPr b="0" i="0" sz="18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pic>
        <p:nvPicPr>
          <p:cNvPr id="1999" name="Google Shape;1999;p138"/>
          <p:cNvPicPr preferRelativeResize="0"/>
          <p:nvPr/>
        </p:nvPicPr>
        <p:blipFill rotWithShape="1">
          <a:blip r:embed="rId3">
            <a:alphaModFix/>
          </a:blip>
          <a:srcRect b="0" l="0" r="0" t="0"/>
          <a:stretch/>
        </p:blipFill>
        <p:spPr>
          <a:xfrm>
            <a:off x="576775" y="3514313"/>
            <a:ext cx="914400" cy="914400"/>
          </a:xfrm>
          <a:prstGeom prst="rect">
            <a:avLst/>
          </a:prstGeom>
          <a:noFill/>
          <a:ln>
            <a:noFill/>
          </a:ln>
          <a:effectLst>
            <a:outerShdw blurRad="57150" rotWithShape="0" algn="bl" dir="5400000" dist="19050">
              <a:srgbClr val="42719B">
                <a:alpha val="49803"/>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3" name="Shape 2003"/>
        <p:cNvGrpSpPr/>
        <p:nvPr/>
      </p:nvGrpSpPr>
      <p:grpSpPr>
        <a:xfrm>
          <a:off x="0" y="0"/>
          <a:ext cx="0" cy="0"/>
          <a:chOff x="0" y="0"/>
          <a:chExt cx="0" cy="0"/>
        </a:xfrm>
      </p:grpSpPr>
      <p:sp>
        <p:nvSpPr>
          <p:cNvPr id="2004" name="Google Shape;2004;p13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Step 8: Acknowledge Limitations</a:t>
            </a:r>
            <a:endParaRPr/>
          </a:p>
        </p:txBody>
      </p:sp>
      <p:sp>
        <p:nvSpPr>
          <p:cNvPr id="2005" name="Google Shape;2005;p1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06" name="Google Shape;2006;p13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0" name="Shape 2010"/>
        <p:cNvGrpSpPr/>
        <p:nvPr/>
      </p:nvGrpSpPr>
      <p:grpSpPr>
        <a:xfrm>
          <a:off x="0" y="0"/>
          <a:ext cx="0" cy="0"/>
          <a:chOff x="0" y="0"/>
          <a:chExt cx="0" cy="0"/>
        </a:xfrm>
      </p:grpSpPr>
      <p:sp>
        <p:nvSpPr>
          <p:cNvPr id="2011" name="Google Shape;2011;p1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Limitations of Analysis</a:t>
            </a:r>
            <a:endParaRPr/>
          </a:p>
        </p:txBody>
      </p:sp>
      <p:sp>
        <p:nvSpPr>
          <p:cNvPr id="2012" name="Google Shape;2012;p1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13" name="Google Shape;2013;p1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www.yelp.com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700"/>
              <a:buNone/>
            </a:pPr>
            <a:r>
              <a:t/>
            </a:r>
            <a:endParaRPr/>
          </a:p>
        </p:txBody>
      </p:sp>
      <p:sp>
        <p:nvSpPr>
          <p:cNvPr id="2014" name="Google Shape;2014;p1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Yelp demographics may not match the American demographic.</a:t>
            </a:r>
            <a:endParaRPr/>
          </a:p>
        </p:txBody>
      </p:sp>
      <p:pic>
        <p:nvPicPr>
          <p:cNvPr id="2015" name="Google Shape;2015;p140"/>
          <p:cNvPicPr preferRelativeResize="0"/>
          <p:nvPr/>
        </p:nvPicPr>
        <p:blipFill rotWithShape="1">
          <a:blip r:embed="rId3">
            <a:alphaModFix/>
          </a:blip>
          <a:srcRect b="0" l="0" r="0" t="0"/>
          <a:stretch/>
        </p:blipFill>
        <p:spPr>
          <a:xfrm>
            <a:off x="495322" y="1233275"/>
            <a:ext cx="4481474" cy="3566160"/>
          </a:xfrm>
          <a:prstGeom prst="rect">
            <a:avLst/>
          </a:prstGeom>
          <a:noFill/>
          <a:ln cap="flat" cmpd="sng" w="9525">
            <a:solidFill>
              <a:srgbClr val="28C8E5"/>
            </a:solidFill>
            <a:prstDash val="solid"/>
            <a:round/>
            <a:headEnd len="sm" w="sm" type="none"/>
            <a:tailEnd len="sm" w="sm" type="none"/>
          </a:ln>
        </p:spPr>
      </p:pic>
      <p:pic>
        <p:nvPicPr>
          <p:cNvPr id="2016" name="Google Shape;2016;p140"/>
          <p:cNvPicPr preferRelativeResize="0"/>
          <p:nvPr/>
        </p:nvPicPr>
        <p:blipFill rotWithShape="1">
          <a:blip r:embed="rId4">
            <a:alphaModFix/>
          </a:blip>
          <a:srcRect b="0" l="0" r="0" t="0"/>
          <a:stretch/>
        </p:blipFill>
        <p:spPr>
          <a:xfrm>
            <a:off x="5151671" y="1259200"/>
            <a:ext cx="914400" cy="914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0" name="Shape 2020"/>
        <p:cNvGrpSpPr/>
        <p:nvPr/>
      </p:nvGrpSpPr>
      <p:grpSpPr>
        <a:xfrm>
          <a:off x="0" y="0"/>
          <a:ext cx="0" cy="0"/>
          <a:chOff x="0" y="0"/>
          <a:chExt cx="0" cy="0"/>
        </a:xfrm>
      </p:grpSpPr>
      <p:sp>
        <p:nvSpPr>
          <p:cNvPr id="2021" name="Google Shape;2021;p1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2022" name="Google Shape;2022;p1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Restaurant experiences do not equate to home-cooked meals.</a:t>
            </a:r>
            <a:endParaRPr/>
          </a:p>
        </p:txBody>
      </p:sp>
      <p:sp>
        <p:nvSpPr>
          <p:cNvPr id="2023" name="Google Shape;2023;p1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24" name="Google Shape;2024;p1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2025" name="Google Shape;2025;p141"/>
          <p:cNvPicPr preferRelativeResize="0"/>
          <p:nvPr/>
        </p:nvPicPr>
        <p:blipFill rotWithShape="1">
          <a:blip r:embed="rId3">
            <a:alphaModFix/>
          </a:blip>
          <a:srcRect b="0" l="0" r="0" t="0"/>
          <a:stretch/>
        </p:blipFill>
        <p:spPr>
          <a:xfrm>
            <a:off x="424350" y="1414463"/>
            <a:ext cx="4114800" cy="2314575"/>
          </a:xfrm>
          <a:prstGeom prst="rect">
            <a:avLst/>
          </a:prstGeom>
          <a:noFill/>
          <a:ln>
            <a:noFill/>
          </a:ln>
        </p:spPr>
      </p:pic>
      <p:pic>
        <p:nvPicPr>
          <p:cNvPr id="2026" name="Google Shape;2026;p141"/>
          <p:cNvPicPr preferRelativeResize="0"/>
          <p:nvPr/>
        </p:nvPicPr>
        <p:blipFill rotWithShape="1">
          <a:blip r:embed="rId4">
            <a:alphaModFix/>
          </a:blip>
          <a:srcRect b="0" l="0" r="0" t="0"/>
          <a:stretch/>
        </p:blipFill>
        <p:spPr>
          <a:xfrm>
            <a:off x="4768200" y="1417320"/>
            <a:ext cx="4114800" cy="23145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0" name="Shape 2030"/>
        <p:cNvGrpSpPr/>
        <p:nvPr/>
      </p:nvGrpSpPr>
      <p:grpSpPr>
        <a:xfrm>
          <a:off x="0" y="0"/>
          <a:ext cx="0" cy="0"/>
          <a:chOff x="0" y="0"/>
          <a:chExt cx="0" cy="0"/>
        </a:xfrm>
      </p:grpSpPr>
      <p:sp>
        <p:nvSpPr>
          <p:cNvPr id="2031" name="Google Shape;2031;p1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Limitations of Analysis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2400"/>
              <a:buNone/>
            </a:pPr>
            <a:r>
              <a:t/>
            </a:r>
            <a:endParaRPr/>
          </a:p>
        </p:txBody>
      </p:sp>
      <p:sp>
        <p:nvSpPr>
          <p:cNvPr id="2032" name="Google Shape;2032;p1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Fine-dining effect?</a:t>
            </a:r>
            <a:endParaRPr/>
          </a:p>
        </p:txBody>
      </p:sp>
      <p:sp>
        <p:nvSpPr>
          <p:cNvPr id="2033" name="Google Shape;2033;p1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34" name="Google Shape;2034;p1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2035" name="Google Shape;2035;p142"/>
          <p:cNvPicPr preferRelativeResize="0"/>
          <p:nvPr/>
        </p:nvPicPr>
        <p:blipFill rotWithShape="1">
          <a:blip r:embed="rId3">
            <a:alphaModFix/>
          </a:blip>
          <a:srcRect b="0" l="0" r="0" t="0"/>
          <a:stretch/>
        </p:blipFill>
        <p:spPr>
          <a:xfrm>
            <a:off x="463775" y="1269350"/>
            <a:ext cx="6185002" cy="347471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9" name="Shape 2039"/>
        <p:cNvGrpSpPr/>
        <p:nvPr/>
      </p:nvGrpSpPr>
      <p:grpSpPr>
        <a:xfrm>
          <a:off x="0" y="0"/>
          <a:ext cx="0" cy="0"/>
          <a:chOff x="0" y="0"/>
          <a:chExt cx="0" cy="0"/>
        </a:xfrm>
      </p:grpSpPr>
      <p:sp>
        <p:nvSpPr>
          <p:cNvPr id="2040" name="Google Shape;2040;p143"/>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t>Step 9: Make the Call</a:t>
            </a:r>
            <a:endParaRPr/>
          </a:p>
          <a:p>
            <a:pPr indent="0" lvl="0" marL="0" rtl="0" algn="ctr">
              <a:lnSpc>
                <a:spcPct val="100000"/>
              </a:lnSpc>
              <a:spcBef>
                <a:spcPts val="0"/>
              </a:spcBef>
              <a:spcAft>
                <a:spcPts val="0"/>
              </a:spcAft>
              <a:buSzPts val="3600"/>
              <a:buNone/>
            </a:pPr>
            <a:r>
              <a:t/>
            </a:r>
            <a:endParaRPr/>
          </a:p>
        </p:txBody>
      </p:sp>
      <p:sp>
        <p:nvSpPr>
          <p:cNvPr id="2041" name="Google Shape;2041;p1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42" name="Google Shape;2042;p14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6" name="Shape 2046"/>
        <p:cNvGrpSpPr/>
        <p:nvPr/>
      </p:nvGrpSpPr>
      <p:grpSpPr>
        <a:xfrm>
          <a:off x="0" y="0"/>
          <a:ext cx="0" cy="0"/>
          <a:chOff x="0" y="0"/>
          <a:chExt cx="0" cy="0"/>
        </a:xfrm>
      </p:grpSpPr>
      <p:sp>
        <p:nvSpPr>
          <p:cNvPr id="2047" name="Google Shape;2047;p144"/>
          <p:cNvSpPr/>
          <p:nvPr/>
        </p:nvSpPr>
        <p:spPr>
          <a:xfrm>
            <a:off x="-50" y="2891525"/>
            <a:ext cx="9144000" cy="14394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1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Making the Call </a:t>
            </a:r>
            <a:endParaRPr/>
          </a:p>
        </p:txBody>
      </p:sp>
      <p:sp>
        <p:nvSpPr>
          <p:cNvPr id="2049" name="Google Shape;2049;p1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50" name="Google Shape;2050;p1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2051" name="Google Shape;2051;p1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b="1" lang="en"/>
              <a:t>The “Proper” Conclusion:</a:t>
            </a:r>
            <a:endParaRPr b="1"/>
          </a:p>
          <a:p>
            <a:pPr indent="0" lvl="0" marL="0" rtl="0" algn="l">
              <a:lnSpc>
                <a:spcPct val="100000"/>
              </a:lnSpc>
              <a:spcBef>
                <a:spcPts val="0"/>
              </a:spcBef>
              <a:spcAft>
                <a:spcPts val="0"/>
              </a:spcAft>
              <a:buClr>
                <a:schemeClr val="dk1"/>
              </a:buClr>
              <a:buSzPts val="1100"/>
              <a:buFont typeface="Arial"/>
              <a:buNone/>
            </a:pPr>
            <a:r>
              <a:rPr lang="en">
                <a:solidFill>
                  <a:schemeClr val="dk1"/>
                </a:solidFill>
              </a:rPr>
              <a:t>Based on our analysis, it’s clear that Americans’ preferences for Italian and Mexican food are similar in nature. As a whole, Americans rate Mexican and Italian restaurants at non-statistically similar scores (avg. score: 3.8, p-value: 0.285). Although there are more reviews for Italian restaurants, we have shown that the difference is statistically significant (+96k, p-value: 0.057). </a:t>
            </a:r>
            <a:endParaRPr>
              <a:solidFill>
                <a:schemeClr val="dk1"/>
              </a:solidFill>
            </a:endParaRPr>
          </a:p>
          <a:p>
            <a:pPr indent="0" lvl="0" marL="0" rtl="0" algn="l">
              <a:lnSpc>
                <a:spcPct val="100000"/>
              </a:lnSpc>
              <a:spcBef>
                <a:spcPts val="80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800"/>
              </a:spcBef>
              <a:spcAft>
                <a:spcPts val="0"/>
              </a:spcAft>
              <a:buSzPts val="1800"/>
              <a:buNone/>
            </a:pPr>
            <a:r>
              <a:t/>
            </a:r>
            <a:endParaRPr/>
          </a:p>
        </p:txBody>
      </p:sp>
      <p:pic>
        <p:nvPicPr>
          <p:cNvPr id="2052" name="Google Shape;2052;p144"/>
          <p:cNvPicPr preferRelativeResize="0"/>
          <p:nvPr/>
        </p:nvPicPr>
        <p:blipFill rotWithShape="1">
          <a:blip r:embed="rId3">
            <a:alphaModFix/>
          </a:blip>
          <a:srcRect b="0" l="0" r="0" t="0"/>
          <a:stretch/>
        </p:blipFill>
        <p:spPr>
          <a:xfrm>
            <a:off x="431875" y="2536523"/>
            <a:ext cx="2320675" cy="2246413"/>
          </a:xfrm>
          <a:prstGeom prst="rect">
            <a:avLst/>
          </a:prstGeom>
          <a:noFill/>
          <a:ln>
            <a:noFill/>
          </a:ln>
        </p:spPr>
      </p:pic>
      <p:sp>
        <p:nvSpPr>
          <p:cNvPr id="2053" name="Google Shape;2053;p144"/>
          <p:cNvSpPr txBox="1"/>
          <p:nvPr/>
        </p:nvSpPr>
        <p:spPr>
          <a:xfrm>
            <a:off x="2832500" y="2954700"/>
            <a:ext cx="6112200" cy="1439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Roboto"/>
                <a:ea typeface="Roboto"/>
                <a:cs typeface="Roboto"/>
                <a:sym typeface="Roboto"/>
              </a:rPr>
              <a:t>This may indicate there is an increased interest in visiting Italian restaurants at an experiential level. Or it may merely suggest that Yelp users enjoy writing reviews of Italian restaurants more than Mexican restaurants.</a:t>
            </a:r>
            <a:endParaRPr b="0" i="0" sz="1800" u="none" cap="none" strike="noStrike">
              <a:solidFill>
                <a:srgbClr val="FFFFFF"/>
              </a:solidFill>
              <a:latin typeface="Roboto"/>
              <a:ea typeface="Roboto"/>
              <a:cs typeface="Roboto"/>
              <a:sym typeface="Roboto"/>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1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Making the Call </a:t>
            </a:r>
            <a:endParaRPr/>
          </a:p>
        </p:txBody>
      </p:sp>
      <p:sp>
        <p:nvSpPr>
          <p:cNvPr id="2059" name="Google Shape;2059;p1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The “Let’s Be Real” Conclusion: Italian (but it’s going to be close).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800"/>
              <a:buNone/>
            </a:pPr>
            <a:r>
              <a:t/>
            </a:r>
            <a:endParaRPr/>
          </a:p>
        </p:txBody>
      </p:sp>
      <p:sp>
        <p:nvSpPr>
          <p:cNvPr id="2060" name="Google Shape;2060;p1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61" name="Google Shape;2061;p1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pic>
        <p:nvPicPr>
          <p:cNvPr id="2062" name="Google Shape;2062;p145"/>
          <p:cNvPicPr preferRelativeResize="0"/>
          <p:nvPr/>
        </p:nvPicPr>
        <p:blipFill rotWithShape="1">
          <a:blip r:embed="rId3">
            <a:alphaModFix/>
          </a:blip>
          <a:srcRect b="0" l="0" r="0" t="0"/>
          <a:stretch/>
        </p:blipFill>
        <p:spPr>
          <a:xfrm>
            <a:off x="2660339" y="1128237"/>
            <a:ext cx="3823323" cy="3700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pic>
        <p:nvPicPr>
          <p:cNvPr id="1114" name="Google Shape;1114;p65"/>
          <p:cNvPicPr preferRelativeResize="0"/>
          <p:nvPr/>
        </p:nvPicPr>
        <p:blipFill rotWithShape="1">
          <a:blip r:embed="rId3">
            <a:alphaModFix/>
          </a:blip>
          <a:srcRect b="0" l="0" r="0" t="0"/>
          <a:stretch/>
        </p:blipFill>
        <p:spPr>
          <a:xfrm>
            <a:off x="-12300" y="0"/>
            <a:ext cx="9144000" cy="5143500"/>
          </a:xfrm>
          <a:prstGeom prst="rect">
            <a:avLst/>
          </a:prstGeom>
          <a:noFill/>
          <a:ln>
            <a:noFill/>
          </a:ln>
        </p:spPr>
      </p:pic>
      <p:sp>
        <p:nvSpPr>
          <p:cNvPr id="1115" name="Google Shape;1115;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1116" name="Google Shape;1116;p6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1117" name="Google Shape;1117;p65"/>
          <p:cNvSpPr txBox="1"/>
          <p:nvPr/>
        </p:nvSpPr>
        <p:spPr>
          <a:xfrm>
            <a:off x="409425" y="694000"/>
            <a:ext cx="4284000" cy="2906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3600" u="none" cap="none" strike="noStrike">
                <a:solidFill>
                  <a:schemeClr val="dk1"/>
                </a:solidFill>
                <a:latin typeface="Roboto Light"/>
                <a:ea typeface="Roboto Light"/>
                <a:cs typeface="Roboto Light"/>
                <a:sym typeface="Roboto Light"/>
              </a:rPr>
              <a:t>What does the term </a:t>
            </a:r>
            <a:br>
              <a:rPr b="0" i="0" lang="en" sz="3600" u="none" cap="none" strike="noStrike">
                <a:solidFill>
                  <a:schemeClr val="dk1"/>
                </a:solidFill>
                <a:latin typeface="Roboto Light"/>
                <a:ea typeface="Roboto Light"/>
                <a:cs typeface="Roboto Light"/>
                <a:sym typeface="Roboto Light"/>
              </a:rPr>
            </a:br>
            <a:r>
              <a:rPr b="1" i="0" lang="en" sz="3600" u="none" cap="none" strike="noStrike">
                <a:solidFill>
                  <a:schemeClr val="dk1"/>
                </a:solidFill>
                <a:latin typeface="Roboto"/>
                <a:ea typeface="Roboto"/>
                <a:cs typeface="Roboto"/>
                <a:sym typeface="Roboto"/>
              </a:rPr>
              <a:t>data</a:t>
            </a:r>
            <a:r>
              <a:rPr b="0" i="0" lang="en" sz="3600" u="none" cap="none" strike="noStrike">
                <a:solidFill>
                  <a:schemeClr val="dk1"/>
                </a:solidFill>
                <a:latin typeface="Roboto Light"/>
                <a:ea typeface="Roboto Light"/>
                <a:cs typeface="Roboto Light"/>
                <a:sym typeface="Roboto Light"/>
              </a:rPr>
              <a:t> mean?</a:t>
            </a:r>
            <a:endParaRPr b="0" i="0" sz="3600" u="none" cap="none" strike="noStrike">
              <a:solidFill>
                <a:schemeClr val="dk1"/>
              </a:solidFill>
              <a:latin typeface="Roboto Light"/>
              <a:ea typeface="Roboto Light"/>
              <a:cs typeface="Roboto Light"/>
              <a:sym typeface="Roboto Light"/>
            </a:endParaRPr>
          </a:p>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rgbClr val="000000"/>
              </a:solidFill>
              <a:latin typeface="Roboto"/>
              <a:ea typeface="Roboto"/>
              <a:cs typeface="Roboto"/>
              <a:sym typeface="Robot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6" name="Shape 2066"/>
        <p:cNvGrpSpPr/>
        <p:nvPr/>
      </p:nvGrpSpPr>
      <p:grpSpPr>
        <a:xfrm>
          <a:off x="0" y="0"/>
          <a:ext cx="0" cy="0"/>
          <a:chOff x="0" y="0"/>
          <a:chExt cx="0" cy="0"/>
        </a:xfrm>
      </p:grpSpPr>
      <p:sp>
        <p:nvSpPr>
          <p:cNvPr id="2067" name="Google Shape;2067;p14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An Analytics Paradigm</a:t>
            </a:r>
            <a:endParaRPr/>
          </a:p>
        </p:txBody>
      </p:sp>
      <p:sp>
        <p:nvSpPr>
          <p:cNvPr id="2068" name="Google Shape;2068;p1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69" name="Google Shape;2069;p14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3" name="Shape 2073"/>
        <p:cNvGrpSpPr/>
        <p:nvPr/>
      </p:nvGrpSpPr>
      <p:grpSpPr>
        <a:xfrm>
          <a:off x="0" y="0"/>
          <a:ext cx="0" cy="0"/>
          <a:chOff x="0" y="0"/>
          <a:chExt cx="0" cy="0"/>
        </a:xfrm>
      </p:grpSpPr>
      <p:sp>
        <p:nvSpPr>
          <p:cNvPr id="2074" name="Google Shape;2074;p1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Analytics Paradigm</a:t>
            </a:r>
            <a:endParaRPr/>
          </a:p>
        </p:txBody>
      </p:sp>
      <p:sp>
        <p:nvSpPr>
          <p:cNvPr id="2075" name="Google Shape;2075;p1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076" name="Google Shape;2076;p1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2077" name="Google Shape;2077;p1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Regardless of type or industry, this paradigm provides a repeatable pathway for effective data problem solving.</a:t>
            </a:r>
            <a:endParaRPr/>
          </a:p>
        </p:txBody>
      </p:sp>
      <p:grpSp>
        <p:nvGrpSpPr>
          <p:cNvPr id="2078" name="Google Shape;2078;p147"/>
          <p:cNvGrpSpPr/>
          <p:nvPr/>
        </p:nvGrpSpPr>
        <p:grpSpPr>
          <a:xfrm>
            <a:off x="447475" y="1585313"/>
            <a:ext cx="1944600" cy="914449"/>
            <a:chOff x="1126863" y="2013875"/>
            <a:chExt cx="1944600" cy="1569600"/>
          </a:xfrm>
        </p:grpSpPr>
        <p:sp>
          <p:nvSpPr>
            <p:cNvPr id="2079" name="Google Shape;2079;p147"/>
            <p:cNvSpPr/>
            <p:nvPr/>
          </p:nvSpPr>
          <p:spPr>
            <a:xfrm>
              <a:off x="1126863" y="2013875"/>
              <a:ext cx="1944600" cy="1569600"/>
            </a:xfrm>
            <a:prstGeom prst="round2DiagRect">
              <a:avLst>
                <a:gd fmla="val 0" name="adj1"/>
                <a:gd fmla="val 17764" name="adj2"/>
              </a:avLst>
            </a:prstGeom>
            <a:solidFill>
              <a:srgbClr val="307B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147"/>
            <p:cNvSpPr txBox="1"/>
            <p:nvPr/>
          </p:nvSpPr>
          <p:spPr>
            <a:xfrm>
              <a:off x="1351627" y="2256385"/>
              <a:ext cx="1451700" cy="45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Roboto"/>
                  <a:ea typeface="Roboto"/>
                  <a:cs typeface="Roboto"/>
                  <a:sym typeface="Roboto"/>
                </a:rPr>
                <a:t>Vestibulum congue tempus</a:t>
              </a:r>
              <a:endParaRPr b="0" i="0" sz="1100" u="none" cap="none" strike="noStrike">
                <a:solidFill>
                  <a:srgbClr val="FFFFFF"/>
                </a:solidFill>
                <a:latin typeface="Roboto"/>
                <a:ea typeface="Roboto"/>
                <a:cs typeface="Roboto"/>
                <a:sym typeface="Roboto"/>
              </a:endParaRPr>
            </a:p>
          </p:txBody>
        </p:sp>
      </p:grpSp>
      <p:grpSp>
        <p:nvGrpSpPr>
          <p:cNvPr id="2081" name="Google Shape;2081;p147"/>
          <p:cNvGrpSpPr/>
          <p:nvPr/>
        </p:nvGrpSpPr>
        <p:grpSpPr>
          <a:xfrm>
            <a:off x="4201334" y="2272645"/>
            <a:ext cx="261571" cy="260379"/>
            <a:chOff x="4858109" y="2631368"/>
            <a:chExt cx="316442" cy="315000"/>
          </a:xfrm>
        </p:grpSpPr>
        <p:sp>
          <p:nvSpPr>
            <p:cNvPr id="2082" name="Google Shape;2082;p1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147"/>
            <p:cNvSpPr/>
            <p:nvPr/>
          </p:nvSpPr>
          <p:spPr>
            <a:xfrm>
              <a:off x="4858109" y="2739300"/>
              <a:ext cx="239100" cy="99000"/>
            </a:xfrm>
            <a:prstGeom prst="rightArrow">
              <a:avLst>
                <a:gd fmla="val 32020" name="adj1"/>
                <a:gd fmla="val 66970" name="adj2"/>
              </a:avLst>
            </a:prstGeom>
            <a:solidFill>
              <a:srgbClr val="0D5D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grpSp>
        <p:nvGrpSpPr>
          <p:cNvPr id="2084" name="Google Shape;2084;p147"/>
          <p:cNvGrpSpPr/>
          <p:nvPr/>
        </p:nvGrpSpPr>
        <p:grpSpPr>
          <a:xfrm>
            <a:off x="3050791" y="1581912"/>
            <a:ext cx="2560260" cy="914449"/>
            <a:chOff x="3071457" y="2013875"/>
            <a:chExt cx="1944600" cy="1569600"/>
          </a:xfrm>
        </p:grpSpPr>
        <p:sp>
          <p:nvSpPr>
            <p:cNvPr id="2085" name="Google Shape;2085;p147"/>
            <p:cNvSpPr/>
            <p:nvPr/>
          </p:nvSpPr>
          <p:spPr>
            <a:xfrm flipH="1" rot="10800000">
              <a:off x="3071457" y="2013875"/>
              <a:ext cx="1944600" cy="1569600"/>
            </a:xfrm>
            <a:prstGeom prst="round2DiagRect">
              <a:avLst>
                <a:gd fmla="val 0" name="adj1"/>
                <a:gd fmla="val 17764" name="adj2"/>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147"/>
            <p:cNvSpPr txBox="1"/>
            <p:nvPr/>
          </p:nvSpPr>
          <p:spPr>
            <a:xfrm>
              <a:off x="3316102" y="2517971"/>
              <a:ext cx="1451700" cy="459900"/>
            </a:xfrm>
            <a:prstGeom prst="rect">
              <a:avLst/>
            </a:prstGeom>
            <a:solidFill>
              <a:srgbClr val="FFD96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Identify Data Sources</a:t>
              </a:r>
              <a:endParaRPr b="1" i="0" sz="1100" u="none" cap="none" strike="noStrike">
                <a:solidFill>
                  <a:srgbClr val="000000"/>
                </a:solidFill>
                <a:latin typeface="Roboto"/>
                <a:ea typeface="Roboto"/>
                <a:cs typeface="Roboto"/>
                <a:sym typeface="Roboto"/>
              </a:endParaRPr>
            </a:p>
          </p:txBody>
        </p:sp>
      </p:grpSp>
      <p:grpSp>
        <p:nvGrpSpPr>
          <p:cNvPr id="2087" name="Google Shape;2087;p147"/>
          <p:cNvGrpSpPr/>
          <p:nvPr/>
        </p:nvGrpSpPr>
        <p:grpSpPr>
          <a:xfrm>
            <a:off x="447527" y="1585313"/>
            <a:ext cx="2560260" cy="914449"/>
            <a:chOff x="1126863" y="2013875"/>
            <a:chExt cx="1944600" cy="1569600"/>
          </a:xfrm>
        </p:grpSpPr>
        <p:sp>
          <p:nvSpPr>
            <p:cNvPr id="2088" name="Google Shape;2088;p147"/>
            <p:cNvSpPr/>
            <p:nvPr/>
          </p:nvSpPr>
          <p:spPr>
            <a:xfrm>
              <a:off x="1126863" y="2013875"/>
              <a:ext cx="1944600" cy="1569600"/>
            </a:xfrm>
            <a:prstGeom prst="round2DiagRect">
              <a:avLst>
                <a:gd fmla="val 0" name="adj1"/>
                <a:gd fmla="val 17764" name="adj2"/>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147"/>
            <p:cNvSpPr txBox="1"/>
            <p:nvPr/>
          </p:nvSpPr>
          <p:spPr>
            <a:xfrm>
              <a:off x="1351627" y="2517971"/>
              <a:ext cx="1451700" cy="459900"/>
            </a:xfrm>
            <a:prstGeom prst="rect">
              <a:avLst/>
            </a:prstGeom>
            <a:solidFill>
              <a:srgbClr val="FFAB40"/>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Decompose the Ask</a:t>
              </a:r>
              <a:endParaRPr b="1" i="0" sz="1100" u="none" cap="none" strike="noStrike">
                <a:solidFill>
                  <a:srgbClr val="000000"/>
                </a:solidFill>
                <a:latin typeface="Roboto"/>
                <a:ea typeface="Roboto"/>
                <a:cs typeface="Roboto"/>
                <a:sym typeface="Roboto"/>
              </a:endParaRPr>
            </a:p>
          </p:txBody>
        </p:sp>
      </p:grpSp>
      <p:grpSp>
        <p:nvGrpSpPr>
          <p:cNvPr id="2090" name="Google Shape;2090;p147"/>
          <p:cNvGrpSpPr/>
          <p:nvPr/>
        </p:nvGrpSpPr>
        <p:grpSpPr>
          <a:xfrm>
            <a:off x="5656123" y="1581912"/>
            <a:ext cx="2560324" cy="914449"/>
            <a:chOff x="5015938" y="2013875"/>
            <a:chExt cx="3001200" cy="1569600"/>
          </a:xfrm>
        </p:grpSpPr>
        <p:sp>
          <p:nvSpPr>
            <p:cNvPr id="2091" name="Google Shape;2091;p147"/>
            <p:cNvSpPr/>
            <p:nvPr/>
          </p:nvSpPr>
          <p:spPr>
            <a:xfrm>
              <a:off x="5015938" y="2013875"/>
              <a:ext cx="3001200" cy="1569600"/>
            </a:xfrm>
            <a:prstGeom prst="round2DiagRect">
              <a:avLst>
                <a:gd fmla="val 0" name="adj1"/>
                <a:gd fmla="val 17764" name="adj2"/>
              </a:avLst>
            </a:prstGeom>
            <a:solidFill>
              <a:srgbClr val="FFE5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147"/>
            <p:cNvSpPr txBox="1"/>
            <p:nvPr/>
          </p:nvSpPr>
          <p:spPr>
            <a:xfrm>
              <a:off x="5360226" y="2517973"/>
              <a:ext cx="2417100" cy="459900"/>
            </a:xfrm>
            <a:prstGeom prst="rect">
              <a:avLst/>
            </a:prstGeom>
            <a:solidFill>
              <a:srgbClr val="FFE59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Define Strategy and Metrics</a:t>
              </a:r>
              <a:endParaRPr b="1" i="0" sz="1100" u="none" cap="none" strike="noStrike">
                <a:solidFill>
                  <a:srgbClr val="000000"/>
                </a:solidFill>
                <a:latin typeface="Roboto"/>
                <a:ea typeface="Roboto"/>
                <a:cs typeface="Roboto"/>
                <a:sym typeface="Roboto"/>
              </a:endParaRPr>
            </a:p>
          </p:txBody>
        </p:sp>
      </p:grpSp>
      <p:grpSp>
        <p:nvGrpSpPr>
          <p:cNvPr id="2093" name="Google Shape;2093;p147"/>
          <p:cNvGrpSpPr/>
          <p:nvPr/>
        </p:nvGrpSpPr>
        <p:grpSpPr>
          <a:xfrm>
            <a:off x="2799954" y="1818412"/>
            <a:ext cx="457195" cy="441441"/>
            <a:chOff x="4858109" y="2631368"/>
            <a:chExt cx="316442" cy="315000"/>
          </a:xfrm>
        </p:grpSpPr>
        <p:sp>
          <p:nvSpPr>
            <p:cNvPr id="2094" name="Google Shape;2094;p1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147"/>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grpSp>
        <p:nvGrpSpPr>
          <p:cNvPr id="2096" name="Google Shape;2096;p147"/>
          <p:cNvGrpSpPr/>
          <p:nvPr/>
        </p:nvGrpSpPr>
        <p:grpSpPr>
          <a:xfrm>
            <a:off x="5416929" y="1819656"/>
            <a:ext cx="457195" cy="441441"/>
            <a:chOff x="4858109" y="2631368"/>
            <a:chExt cx="316442" cy="315000"/>
          </a:xfrm>
        </p:grpSpPr>
        <p:sp>
          <p:nvSpPr>
            <p:cNvPr id="2097" name="Google Shape;2097;p1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147"/>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grpSp>
        <p:nvGrpSpPr>
          <p:cNvPr id="2099" name="Google Shape;2099;p147"/>
          <p:cNvGrpSpPr/>
          <p:nvPr/>
        </p:nvGrpSpPr>
        <p:grpSpPr>
          <a:xfrm>
            <a:off x="467198" y="2560320"/>
            <a:ext cx="2560324" cy="914449"/>
            <a:chOff x="5015938" y="2013875"/>
            <a:chExt cx="3001200" cy="1569600"/>
          </a:xfrm>
        </p:grpSpPr>
        <p:sp>
          <p:nvSpPr>
            <p:cNvPr id="2100" name="Google Shape;2100;p147"/>
            <p:cNvSpPr/>
            <p:nvPr/>
          </p:nvSpPr>
          <p:spPr>
            <a:xfrm>
              <a:off x="5015938" y="2013875"/>
              <a:ext cx="3001200" cy="1569600"/>
            </a:xfrm>
            <a:prstGeom prst="round2DiagRect">
              <a:avLst>
                <a:gd fmla="val 0" name="adj1"/>
                <a:gd fmla="val 17764" name="adj2"/>
              </a:avLst>
            </a:prstGeom>
            <a:solidFill>
              <a:srgbClr val="D9D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147"/>
            <p:cNvSpPr txBox="1"/>
            <p:nvPr/>
          </p:nvSpPr>
          <p:spPr>
            <a:xfrm>
              <a:off x="5360226" y="2517973"/>
              <a:ext cx="2417100" cy="459900"/>
            </a:xfrm>
            <a:prstGeom prst="rect">
              <a:avLst/>
            </a:prstGeom>
            <a:solidFill>
              <a:srgbClr val="D9D2E9"/>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Assemble and Clean</a:t>
              </a:r>
              <a:endParaRPr b="1" i="0" sz="1100" u="none" cap="none" strike="noStrike">
                <a:solidFill>
                  <a:srgbClr val="000000"/>
                </a:solidFill>
                <a:latin typeface="Roboto"/>
                <a:ea typeface="Roboto"/>
                <a:cs typeface="Roboto"/>
                <a:sym typeface="Roboto"/>
              </a:endParaRPr>
            </a:p>
          </p:txBody>
        </p:sp>
      </p:grpSp>
      <p:grpSp>
        <p:nvGrpSpPr>
          <p:cNvPr id="2102" name="Google Shape;2102;p147"/>
          <p:cNvGrpSpPr/>
          <p:nvPr/>
        </p:nvGrpSpPr>
        <p:grpSpPr>
          <a:xfrm>
            <a:off x="3072752" y="2560320"/>
            <a:ext cx="2560260" cy="914449"/>
            <a:chOff x="1126863" y="2013875"/>
            <a:chExt cx="1944600" cy="1569600"/>
          </a:xfrm>
        </p:grpSpPr>
        <p:sp>
          <p:nvSpPr>
            <p:cNvPr id="2103" name="Google Shape;2103;p147"/>
            <p:cNvSpPr/>
            <p:nvPr/>
          </p:nvSpPr>
          <p:spPr>
            <a:xfrm>
              <a:off x="1126863" y="2013875"/>
              <a:ext cx="1944600" cy="1569600"/>
            </a:xfrm>
            <a:prstGeom prst="round2DiagRect">
              <a:avLst>
                <a:gd fmla="val 0" name="adj1"/>
                <a:gd fmla="val 17764" name="adj2"/>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147"/>
            <p:cNvSpPr txBox="1"/>
            <p:nvPr/>
          </p:nvSpPr>
          <p:spPr>
            <a:xfrm>
              <a:off x="1351627" y="2517971"/>
              <a:ext cx="1451700" cy="459900"/>
            </a:xfrm>
            <a:prstGeom prst="rect">
              <a:avLst/>
            </a:prstGeom>
            <a:solidFill>
              <a:srgbClr val="B4A7D6"/>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Retrieve the Data</a:t>
              </a:r>
              <a:endParaRPr b="1" i="0" sz="1100" u="none" cap="none" strike="noStrike">
                <a:solidFill>
                  <a:srgbClr val="000000"/>
                </a:solidFill>
                <a:latin typeface="Roboto"/>
                <a:ea typeface="Roboto"/>
                <a:cs typeface="Roboto"/>
                <a:sym typeface="Roboto"/>
              </a:endParaRPr>
            </a:p>
          </p:txBody>
        </p:sp>
      </p:grpSp>
      <p:grpSp>
        <p:nvGrpSpPr>
          <p:cNvPr id="2105" name="Google Shape;2105;p147"/>
          <p:cNvGrpSpPr/>
          <p:nvPr/>
        </p:nvGrpSpPr>
        <p:grpSpPr>
          <a:xfrm>
            <a:off x="5678216" y="2558587"/>
            <a:ext cx="2560260" cy="914449"/>
            <a:chOff x="3071457" y="2013875"/>
            <a:chExt cx="1944600" cy="1569600"/>
          </a:xfrm>
        </p:grpSpPr>
        <p:sp>
          <p:nvSpPr>
            <p:cNvPr id="2106" name="Google Shape;2106;p147"/>
            <p:cNvSpPr/>
            <p:nvPr/>
          </p:nvSpPr>
          <p:spPr>
            <a:xfrm flipH="1" rot="10800000">
              <a:off x="3071457" y="2013875"/>
              <a:ext cx="1944600" cy="1569600"/>
            </a:xfrm>
            <a:prstGeom prst="round2DiagRect">
              <a:avLst>
                <a:gd fmla="val 0" name="adj1"/>
                <a:gd fmla="val 17764" name="adj2"/>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47"/>
            <p:cNvSpPr txBox="1"/>
            <p:nvPr/>
          </p:nvSpPr>
          <p:spPr>
            <a:xfrm>
              <a:off x="3316102" y="2517971"/>
              <a:ext cx="1451700" cy="459900"/>
            </a:xfrm>
            <a:prstGeom prst="rect">
              <a:avLst/>
            </a:prstGeom>
            <a:solidFill>
              <a:srgbClr val="8E7CC3"/>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Build Data Retrieval Plan</a:t>
              </a:r>
              <a:endParaRPr b="1" i="0" sz="11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grpSp>
      <p:grpSp>
        <p:nvGrpSpPr>
          <p:cNvPr id="2108" name="Google Shape;2108;p147"/>
          <p:cNvGrpSpPr/>
          <p:nvPr/>
        </p:nvGrpSpPr>
        <p:grpSpPr>
          <a:xfrm flipH="1">
            <a:off x="5416929" y="2836287"/>
            <a:ext cx="457195" cy="441441"/>
            <a:chOff x="4858109" y="2631368"/>
            <a:chExt cx="316442" cy="315000"/>
          </a:xfrm>
        </p:grpSpPr>
        <p:sp>
          <p:nvSpPr>
            <p:cNvPr id="2109" name="Google Shape;2109;p1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47"/>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grpSp>
        <p:nvGrpSpPr>
          <p:cNvPr id="2111" name="Google Shape;2111;p147"/>
          <p:cNvGrpSpPr/>
          <p:nvPr/>
        </p:nvGrpSpPr>
        <p:grpSpPr>
          <a:xfrm rot="5400000">
            <a:off x="6707692" y="2351037"/>
            <a:ext cx="457195" cy="441441"/>
            <a:chOff x="4858109" y="2631368"/>
            <a:chExt cx="316442" cy="315000"/>
          </a:xfrm>
        </p:grpSpPr>
        <p:sp>
          <p:nvSpPr>
            <p:cNvPr id="2112" name="Google Shape;2112;p1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AB40"/>
                </a:solidFill>
                <a:highlight>
                  <a:srgbClr val="6FA8DC"/>
                </a:highlight>
                <a:latin typeface="Arial"/>
                <a:ea typeface="Arial"/>
                <a:cs typeface="Arial"/>
                <a:sym typeface="Arial"/>
              </a:endParaRPr>
            </a:p>
          </p:txBody>
        </p:sp>
        <p:sp>
          <p:nvSpPr>
            <p:cNvPr id="2113" name="Google Shape;2113;p147"/>
            <p:cNvSpPr/>
            <p:nvPr/>
          </p:nvSpPr>
          <p:spPr>
            <a:xfrm>
              <a:off x="4858109" y="2739300"/>
              <a:ext cx="239100" cy="99000"/>
            </a:xfrm>
            <a:prstGeom prst="rightArrow">
              <a:avLst>
                <a:gd fmla="val 32020" name="adj1"/>
                <a:gd fmla="val 66970" name="adj2"/>
              </a:avLst>
            </a:prstGeom>
            <a:solidFill>
              <a:srgbClr val="FFAB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FFAB40"/>
                  </a:solidFill>
                  <a:highlight>
                    <a:srgbClr val="6FA8DC"/>
                  </a:highlight>
                  <a:latin typeface="Arial"/>
                  <a:ea typeface="Arial"/>
                  <a:cs typeface="Arial"/>
                  <a:sym typeface="Arial"/>
                </a:rPr>
              </a:br>
              <a:endParaRPr b="0" i="0" sz="1400" u="none" cap="none" strike="noStrike">
                <a:solidFill>
                  <a:srgbClr val="FFAB40"/>
                </a:solidFill>
                <a:highlight>
                  <a:srgbClr val="6FA8DC"/>
                </a:highlight>
                <a:latin typeface="Arial"/>
                <a:ea typeface="Arial"/>
                <a:cs typeface="Arial"/>
                <a:sym typeface="Arial"/>
              </a:endParaRPr>
            </a:p>
          </p:txBody>
        </p:sp>
      </p:grpSp>
      <p:grpSp>
        <p:nvGrpSpPr>
          <p:cNvPr id="2114" name="Google Shape;2114;p147"/>
          <p:cNvGrpSpPr/>
          <p:nvPr/>
        </p:nvGrpSpPr>
        <p:grpSpPr>
          <a:xfrm flipH="1">
            <a:off x="2754404" y="2834640"/>
            <a:ext cx="457195" cy="441441"/>
            <a:chOff x="4858109" y="2631368"/>
            <a:chExt cx="316442" cy="315000"/>
          </a:xfrm>
        </p:grpSpPr>
        <p:sp>
          <p:nvSpPr>
            <p:cNvPr id="2115" name="Google Shape;2115;p1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47"/>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grpSp>
        <p:nvGrpSpPr>
          <p:cNvPr id="2117" name="Google Shape;2117;p147"/>
          <p:cNvGrpSpPr/>
          <p:nvPr/>
        </p:nvGrpSpPr>
        <p:grpSpPr>
          <a:xfrm>
            <a:off x="467229" y="3538728"/>
            <a:ext cx="2560260" cy="914449"/>
            <a:chOff x="3071457" y="2013875"/>
            <a:chExt cx="1944600" cy="1569600"/>
          </a:xfrm>
        </p:grpSpPr>
        <p:sp>
          <p:nvSpPr>
            <p:cNvPr id="2118" name="Google Shape;2118;p147"/>
            <p:cNvSpPr/>
            <p:nvPr/>
          </p:nvSpPr>
          <p:spPr>
            <a:xfrm flipH="1" rot="10800000">
              <a:off x="3071457" y="2013875"/>
              <a:ext cx="1944600" cy="1569600"/>
            </a:xfrm>
            <a:prstGeom prst="round2DiagRect">
              <a:avLst>
                <a:gd fmla="val 0" name="adj1"/>
                <a:gd fmla="val 17764" name="adj2"/>
              </a:avLst>
            </a:prstGeom>
            <a:solidFill>
              <a:srgbClr val="6AA8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147"/>
            <p:cNvSpPr txBox="1"/>
            <p:nvPr/>
          </p:nvSpPr>
          <p:spPr>
            <a:xfrm>
              <a:off x="3316102" y="2517971"/>
              <a:ext cx="1451700" cy="459900"/>
            </a:xfrm>
            <a:prstGeom prst="rect">
              <a:avLst/>
            </a:prstGeom>
            <a:solidFill>
              <a:srgbClr val="6AA84F"/>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Analyze for Trends</a:t>
              </a:r>
              <a:endParaRPr b="1" i="0" sz="1100" u="none" cap="none" strike="noStrike">
                <a:solidFill>
                  <a:srgbClr val="000000"/>
                </a:solidFill>
                <a:latin typeface="Roboto"/>
                <a:ea typeface="Roboto"/>
                <a:cs typeface="Roboto"/>
                <a:sym typeface="Roboto"/>
              </a:endParaRPr>
            </a:p>
          </p:txBody>
        </p:sp>
      </p:grpSp>
      <p:grpSp>
        <p:nvGrpSpPr>
          <p:cNvPr id="2120" name="Google Shape;2120;p147"/>
          <p:cNvGrpSpPr/>
          <p:nvPr/>
        </p:nvGrpSpPr>
        <p:grpSpPr>
          <a:xfrm>
            <a:off x="3072711" y="3538728"/>
            <a:ext cx="2560324" cy="914449"/>
            <a:chOff x="5015938" y="2013875"/>
            <a:chExt cx="3001200" cy="1569600"/>
          </a:xfrm>
        </p:grpSpPr>
        <p:sp>
          <p:nvSpPr>
            <p:cNvPr id="2121" name="Google Shape;2121;p147"/>
            <p:cNvSpPr/>
            <p:nvPr/>
          </p:nvSpPr>
          <p:spPr>
            <a:xfrm>
              <a:off x="5015938" y="2013875"/>
              <a:ext cx="3001200" cy="1569600"/>
            </a:xfrm>
            <a:prstGeom prst="round2DiagRect">
              <a:avLst>
                <a:gd fmla="val 0" name="adj1"/>
                <a:gd fmla="val 17764" name="adj2"/>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147"/>
            <p:cNvSpPr txBox="1"/>
            <p:nvPr/>
          </p:nvSpPr>
          <p:spPr>
            <a:xfrm>
              <a:off x="5360226" y="2517973"/>
              <a:ext cx="2417100" cy="459900"/>
            </a:xfrm>
            <a:prstGeom prst="rect">
              <a:avLst/>
            </a:prstGeom>
            <a:solidFill>
              <a:srgbClr val="93C47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Acknowledge Limitations</a:t>
              </a:r>
              <a:endParaRPr b="1" i="0" sz="1100" u="none" cap="none" strike="noStrike">
                <a:solidFill>
                  <a:srgbClr val="000000"/>
                </a:solidFill>
                <a:latin typeface="Roboto"/>
                <a:ea typeface="Roboto"/>
                <a:cs typeface="Roboto"/>
                <a:sym typeface="Roboto"/>
              </a:endParaRPr>
            </a:p>
          </p:txBody>
        </p:sp>
      </p:grpSp>
      <p:grpSp>
        <p:nvGrpSpPr>
          <p:cNvPr id="2123" name="Google Shape;2123;p147"/>
          <p:cNvGrpSpPr/>
          <p:nvPr/>
        </p:nvGrpSpPr>
        <p:grpSpPr>
          <a:xfrm flipH="1">
            <a:off x="5678227" y="3535245"/>
            <a:ext cx="2560260" cy="914449"/>
            <a:chOff x="1126863" y="2013875"/>
            <a:chExt cx="1944600" cy="1569600"/>
          </a:xfrm>
        </p:grpSpPr>
        <p:sp>
          <p:nvSpPr>
            <p:cNvPr id="2124" name="Google Shape;2124;p147"/>
            <p:cNvSpPr/>
            <p:nvPr/>
          </p:nvSpPr>
          <p:spPr>
            <a:xfrm>
              <a:off x="1126863" y="2013875"/>
              <a:ext cx="1944600" cy="1569600"/>
            </a:xfrm>
            <a:prstGeom prst="round2DiagRect">
              <a:avLst>
                <a:gd fmla="val 0" name="adj1"/>
                <a:gd fmla="val 17764" name="adj2"/>
              </a:avLst>
            </a:prstGeom>
            <a:solidFill>
              <a:srgbClr val="B6D7A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147"/>
            <p:cNvSpPr txBox="1"/>
            <p:nvPr/>
          </p:nvSpPr>
          <p:spPr>
            <a:xfrm>
              <a:off x="1265999" y="2517960"/>
              <a:ext cx="1595100" cy="447000"/>
            </a:xfrm>
            <a:prstGeom prst="rect">
              <a:avLst/>
            </a:prstGeom>
            <a:solidFill>
              <a:srgbClr val="B6D7A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Roboto"/>
                  <a:ea typeface="Roboto"/>
                  <a:cs typeface="Roboto"/>
                  <a:sym typeface="Roboto"/>
                </a:rPr>
                <a:t>Make the Call or Tell the Story</a:t>
              </a:r>
              <a:endParaRPr b="1" i="0" sz="11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Roboto"/>
                <a:ea typeface="Roboto"/>
                <a:cs typeface="Roboto"/>
                <a:sym typeface="Roboto"/>
              </a:endParaRPr>
            </a:p>
          </p:txBody>
        </p:sp>
      </p:grpSp>
      <p:grpSp>
        <p:nvGrpSpPr>
          <p:cNvPr id="2126" name="Google Shape;2126;p147"/>
          <p:cNvGrpSpPr/>
          <p:nvPr/>
        </p:nvGrpSpPr>
        <p:grpSpPr>
          <a:xfrm rot="5400000">
            <a:off x="1452842" y="3311237"/>
            <a:ext cx="457195" cy="441441"/>
            <a:chOff x="4858109" y="2631368"/>
            <a:chExt cx="316442" cy="315000"/>
          </a:xfrm>
        </p:grpSpPr>
        <p:sp>
          <p:nvSpPr>
            <p:cNvPr id="2127" name="Google Shape;2127;p1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147"/>
            <p:cNvSpPr/>
            <p:nvPr/>
          </p:nvSpPr>
          <p:spPr>
            <a:xfrm>
              <a:off x="4858109" y="2739300"/>
              <a:ext cx="239100" cy="99000"/>
            </a:xfrm>
            <a:prstGeom prst="rightArrow">
              <a:avLst>
                <a:gd fmla="val 32020" name="adj1"/>
                <a:gd fmla="val 66970" name="adj2"/>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grpSp>
        <p:nvGrpSpPr>
          <p:cNvPr id="2129" name="Google Shape;2129;p147"/>
          <p:cNvGrpSpPr/>
          <p:nvPr/>
        </p:nvGrpSpPr>
        <p:grpSpPr>
          <a:xfrm>
            <a:off x="2798064" y="3775262"/>
            <a:ext cx="457195" cy="441441"/>
            <a:chOff x="4858109" y="2631368"/>
            <a:chExt cx="316442" cy="315000"/>
          </a:xfrm>
        </p:grpSpPr>
        <p:sp>
          <p:nvSpPr>
            <p:cNvPr id="2130" name="Google Shape;2130;p1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147"/>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grpSp>
        <p:nvGrpSpPr>
          <p:cNvPr id="2132" name="Google Shape;2132;p147"/>
          <p:cNvGrpSpPr/>
          <p:nvPr/>
        </p:nvGrpSpPr>
        <p:grpSpPr>
          <a:xfrm>
            <a:off x="5416927" y="3776472"/>
            <a:ext cx="457195" cy="441441"/>
            <a:chOff x="4858109" y="2631368"/>
            <a:chExt cx="316442" cy="315000"/>
          </a:xfrm>
        </p:grpSpPr>
        <p:sp>
          <p:nvSpPr>
            <p:cNvPr id="2133" name="Google Shape;2133;p147"/>
            <p:cNvSpPr/>
            <p:nvPr/>
          </p:nvSpPr>
          <p:spPr>
            <a:xfrm>
              <a:off x="4859551" y="2631368"/>
              <a:ext cx="315000" cy="315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147"/>
            <p:cNvSpPr/>
            <p:nvPr/>
          </p:nvSpPr>
          <p:spPr>
            <a:xfrm>
              <a:off x="4858109" y="2739300"/>
              <a:ext cx="239100" cy="99000"/>
            </a:xfrm>
            <a:prstGeom prst="rightArrow">
              <a:avLst>
                <a:gd fmla="val 32020" name="adj1"/>
                <a:gd fmla="val 66970" name="adj2"/>
              </a:avLst>
            </a:prstGeom>
            <a:solidFill>
              <a:srgbClr val="93C4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br>
                <a:rPr b="0" i="0" lang="en"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1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140" name="Google Shape;2140;p1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4" name="Shape 2144"/>
        <p:cNvGrpSpPr/>
        <p:nvPr/>
      </p:nvGrpSpPr>
      <p:grpSpPr>
        <a:xfrm>
          <a:off x="0" y="0"/>
          <a:ext cx="0" cy="0"/>
          <a:chOff x="0" y="0"/>
          <a:chExt cx="0" cy="0"/>
        </a:xfrm>
      </p:grpSpPr>
      <p:sp>
        <p:nvSpPr>
          <p:cNvPr id="2145" name="Google Shape;2145;p1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146" name="Google Shape;2146;p1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2147" name="Google Shape;2147;p14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3000"/>
              <a:t>Homework: </a:t>
            </a:r>
            <a:br>
              <a:rPr b="1" lang="en" sz="3000"/>
            </a:br>
            <a:r>
              <a:rPr lang="en" sz="3000">
                <a:latin typeface="Roboto Light"/>
                <a:ea typeface="Roboto Light"/>
                <a:cs typeface="Roboto Light"/>
                <a:sym typeface="Roboto Light"/>
              </a:rPr>
              <a:t>Kickstart My Chart</a:t>
            </a:r>
            <a:endParaRPr sz="3000">
              <a:latin typeface="Roboto Light"/>
              <a:ea typeface="Roboto Light"/>
              <a:cs typeface="Roboto Light"/>
              <a:sym typeface="Roboto Light"/>
            </a:endParaRPr>
          </a:p>
          <a:p>
            <a:pPr indent="0" lvl="0" marL="0" rtl="0" algn="ctr">
              <a:lnSpc>
                <a:spcPct val="100000"/>
              </a:lnSpc>
              <a:spcBef>
                <a:spcPts val="1000"/>
              </a:spcBef>
              <a:spcAft>
                <a:spcPts val="1000"/>
              </a:spcAft>
              <a:buSzPts val="1800"/>
              <a:buNone/>
            </a:pPr>
            <a:r>
              <a:t/>
            </a:r>
            <a:endParaRPr b="1" sz="18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1" name="Shape 2151"/>
        <p:cNvGrpSpPr/>
        <p:nvPr/>
      </p:nvGrpSpPr>
      <p:grpSpPr>
        <a:xfrm>
          <a:off x="0" y="0"/>
          <a:ext cx="0" cy="0"/>
          <a:chOff x="0" y="0"/>
          <a:chExt cx="0" cy="0"/>
        </a:xfrm>
      </p:grpSpPr>
      <p:sp>
        <p:nvSpPr>
          <p:cNvPr id="2152" name="Google Shape;2152;p1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p>
            <a:pPr indent="0" lvl="0" marL="0" rtl="0" algn="l">
              <a:lnSpc>
                <a:spcPct val="100000"/>
              </a:lnSpc>
              <a:spcBef>
                <a:spcPts val="0"/>
              </a:spcBef>
              <a:spcAft>
                <a:spcPts val="0"/>
              </a:spcAft>
              <a:buSzPts val="2400"/>
              <a:buNone/>
            </a:pPr>
            <a:r>
              <a:rPr lang="en"/>
              <a:t>Prepare for Next Class</a:t>
            </a:r>
            <a:endParaRPr/>
          </a:p>
        </p:txBody>
      </p:sp>
      <p:sp>
        <p:nvSpPr>
          <p:cNvPr id="2153" name="Google Shape;2153;p1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154" name="Google Shape;2154;p1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2155" name="Google Shape;2155;p1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p>
            <a:pPr indent="0" lvl="0" marL="0" rtl="0" algn="l">
              <a:lnSpc>
                <a:spcPct val="100000"/>
              </a:lnSpc>
              <a:spcBef>
                <a:spcPts val="0"/>
              </a:spcBef>
              <a:spcAft>
                <a:spcPts val="0"/>
              </a:spcAft>
              <a:buSzPts val="1800"/>
              <a:buNone/>
            </a:pPr>
            <a:r>
              <a:rPr lang="en"/>
              <a:t>By Next Class:</a:t>
            </a:r>
            <a:endParaRPr/>
          </a:p>
        </p:txBody>
      </p:sp>
      <p:sp>
        <p:nvSpPr>
          <p:cNvPr id="2156" name="Google Shape;2156;p15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600"/>
              <a:buNone/>
            </a:pPr>
            <a:r>
              <a:rPr lang="en" sz="1600"/>
              <a:t>Make certain that you have Microsoft Excel installed.</a:t>
            </a:r>
            <a:endParaRPr sz="1600"/>
          </a:p>
        </p:txBody>
      </p:sp>
      <p:sp>
        <p:nvSpPr>
          <p:cNvPr id="2157" name="Google Shape;2157;p15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600"/>
              <a:buNone/>
            </a:pPr>
            <a:r>
              <a:rPr lang="en" sz="1600"/>
              <a:t>Make certain that you have Slack installed and are actively looking at it.</a:t>
            </a:r>
            <a:endParaRPr sz="1600"/>
          </a:p>
        </p:txBody>
      </p:sp>
      <p:sp>
        <p:nvSpPr>
          <p:cNvPr id="2158" name="Google Shape;2158;p15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600"/>
              <a:buNone/>
            </a:pPr>
            <a:r>
              <a:rPr lang="en" sz="1600"/>
              <a:t>Figure out where the Git repository for our class is.</a:t>
            </a:r>
            <a:endParaRPr sz="1600"/>
          </a:p>
        </p:txBody>
      </p:sp>
      <p:sp>
        <p:nvSpPr>
          <p:cNvPr id="2159" name="Google Shape;2159;p15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SzPts val="1600"/>
              <a:buNone/>
            </a:pPr>
            <a:r>
              <a:rPr lang="en" sz="1600"/>
              <a:t>Figure out where class videos will be posted.</a:t>
            </a:r>
            <a:endParaRPr sz="16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3" name="Shape 2163"/>
        <p:cNvGrpSpPr/>
        <p:nvPr/>
      </p:nvGrpSpPr>
      <p:grpSpPr>
        <a:xfrm>
          <a:off x="0" y="0"/>
          <a:ext cx="0" cy="0"/>
          <a:chOff x="0" y="0"/>
          <a:chExt cx="0" cy="0"/>
        </a:xfrm>
      </p:grpSpPr>
      <p:sp>
        <p:nvSpPr>
          <p:cNvPr id="2164" name="Google Shape;2164;p1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lnSpc>
                <a:spcPct val="100000"/>
              </a:lnSpc>
              <a:spcBef>
                <a:spcPts val="0"/>
              </a:spcBef>
              <a:spcAft>
                <a:spcPts val="0"/>
              </a:spcAft>
              <a:buSzPts val="600"/>
              <a:buNone/>
            </a:pPr>
            <a:fld id="{00000000-1234-1234-1234-123412341234}" type="slidenum">
              <a:rPr lang="en"/>
              <a:t>‹#›</a:t>
            </a:fld>
            <a:endParaRPr/>
          </a:p>
        </p:txBody>
      </p:sp>
      <p:sp>
        <p:nvSpPr>
          <p:cNvPr id="2165" name="Google Shape;2165;p15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lnSpc>
                <a:spcPct val="100000"/>
              </a:lnSpc>
              <a:spcBef>
                <a:spcPts val="0"/>
              </a:spcBef>
              <a:spcAft>
                <a:spcPts val="0"/>
              </a:spcAft>
              <a:buSzPts val="700"/>
              <a:buNone/>
            </a:pPr>
            <a:r>
              <a:t/>
            </a:r>
            <a:endParaRPr/>
          </a:p>
        </p:txBody>
      </p:sp>
      <p:sp>
        <p:nvSpPr>
          <p:cNvPr id="2166" name="Google Shape;2166;p151"/>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Questions?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